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Robo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35E6F66-321D-4DAA-859B-8C1C2A4A00C3}">
  <a:tblStyle styleId="{335E6F66-321D-4DAA-859B-8C1C2A4A00C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Roboto-bold.fntdata"/><Relationship Id="rId23" Type="http://schemas.openxmlformats.org/officeDocument/2006/relationships/slide" Target="slides/slide17.xml"/><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Roboto-boldItalic.fntdata"/><Relationship Id="rId25" Type="http://schemas.openxmlformats.org/officeDocument/2006/relationships/slide" Target="slides/slide19.xml"/><Relationship Id="rId47" Type="http://schemas.openxmlformats.org/officeDocument/2006/relationships/font" Target="fonts/Roboto-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sa.usda.gov/programs-and-services/economic-and-policy-analysis/natural-resources-analysis/pollinators/index" TargetMode="External"/><Relationship Id="rId3" Type="http://schemas.openxmlformats.org/officeDocument/2006/relationships/hyperlink" Target="https://www.usda.gov/media/press-releases/2014/06/20/usda-provides-8-million-help-boost-declining-honey-bee-population" TargetMode="External"/><Relationship Id="rId4" Type="http://schemas.openxmlformats.org/officeDocument/2006/relationships/hyperlink" Target="https://www.fsa.usda.gov/programs-and-services/economic-and-policy-analysis/natural-resources-analysis/pollinators/index"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7a749a252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a749a252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a6c669bc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a6c669bc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7a6c669bc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a6c669bc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a6ed45731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a6ed4573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a6ed45731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a6ed45731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 will be examining the impact of neonic pesticides on bee populations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a6c669bc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a6c669bc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Roboto"/>
                <a:ea typeface="Roboto"/>
                <a:cs typeface="Roboto"/>
                <a:sym typeface="Roboto"/>
              </a:rPr>
              <a:t>Colony Collapse Disorder</a:t>
            </a:r>
            <a:r>
              <a:rPr lang="en" sz="1200">
                <a:solidFill>
                  <a:srgbClr val="222222"/>
                </a:solidFill>
                <a:highlight>
                  <a:srgbClr val="FFFFFF"/>
                </a:highlight>
                <a:latin typeface="Roboto"/>
                <a:ea typeface="Roboto"/>
                <a:cs typeface="Roboto"/>
                <a:sym typeface="Roboto"/>
              </a:rPr>
              <a:t> is the phenomenon that occurs when the majority of worker bees in a </a:t>
            </a:r>
            <a:r>
              <a:rPr b="1" lang="en" sz="1200">
                <a:solidFill>
                  <a:srgbClr val="222222"/>
                </a:solidFill>
                <a:highlight>
                  <a:srgbClr val="FFFFFF"/>
                </a:highlight>
                <a:latin typeface="Roboto"/>
                <a:ea typeface="Roboto"/>
                <a:cs typeface="Roboto"/>
                <a:sym typeface="Roboto"/>
              </a:rPr>
              <a:t>colony</a:t>
            </a:r>
            <a:r>
              <a:rPr lang="en" sz="1200">
                <a:solidFill>
                  <a:srgbClr val="222222"/>
                </a:solidFill>
                <a:highlight>
                  <a:srgbClr val="FFFFFF"/>
                </a:highlight>
                <a:latin typeface="Roboto"/>
                <a:ea typeface="Roboto"/>
                <a:cs typeface="Roboto"/>
                <a:sym typeface="Roboto"/>
              </a:rPr>
              <a:t> disappear and leave behind a queen, plenty of food and a few nurse bees to care for the remaining immature bees and the queen.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a6ed4573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a6ed4573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Clo-thee-an-i-din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2003, increase in use of neonic pesticides.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Nationwide ban enacted by Obama administration in 2014, so there is a clear decline in their usage after that point.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do these events line up with trends in number of colonies?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a6c669bc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a6c669bc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observe general trends in number of colonies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Number of colonies decrease in 2003, where their was increased usage of neonic pesticides. However, no obvious change seen 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that after the </a:t>
            </a:r>
            <a:r>
              <a:rPr lang="en"/>
              <a:t>introduction</a:t>
            </a:r>
            <a:r>
              <a:rPr lang="en"/>
              <a:t> clothianidin, the use of the other 2 main neonic pesticides also increased.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clo-thi-an-i-din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a72b8cb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a72b8cb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metric of bee loss, which unfortunately, we only have data for for the years 2010-2016, we see that bee loss </a:t>
            </a:r>
            <a:r>
              <a:rPr lang="en"/>
              <a:t>fluctuates</a:t>
            </a:r>
            <a:r>
              <a:rPr lang="en"/>
              <a:t> between 31-47%, but not appear to be related to changes in the amount of neonic pesticide used. Bee loss decreases even as the amount of pesticides used continues to increase.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a6ed4573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a6ed4573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want to take a closer look at the problem through looking at high colony states and using them as case studies.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notes the states that use the most pesticides. Interestingly, CA has the most colonies, but also uses the most pesticides. More on that later.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7a6ed4573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a6ed4573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now, we examine the number of colonies vs. neonic pesticide usage for our top 5 states. For ND, SD, and MT, we saw a very interesting pattern. In these states, number of colonies and amount of neonic pesticides used increase together, which is counterintuitive.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Though, one difference is that Montana doesn’t start using neonic pesticides until around 2007.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 does this mean? What’s going on in these high colony states?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7a6c669bc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7a6c669bc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7a6fba2da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a6fba2da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California has highest pesticide use. ND, SD, and FL were all in the top 13 highest pesticide users among all states.</a:t>
            </a:r>
            <a:endParaRPr>
              <a:solidFill>
                <a:schemeClr val="dk1"/>
              </a:solidFill>
            </a:endParaRPr>
          </a:p>
          <a:p>
            <a:pPr indent="0" lvl="0" marL="0" rtl="0" algn="l">
              <a:lnSpc>
                <a:spcPct val="115000"/>
              </a:lnSpc>
              <a:spcBef>
                <a:spcPts val="0"/>
              </a:spcBef>
              <a:spcAft>
                <a:spcPts val="0"/>
              </a:spcAft>
              <a:buNone/>
            </a:pPr>
            <a:r>
              <a:rPr lang="en">
                <a:solidFill>
                  <a:schemeClr val="dk1"/>
                </a:solidFill>
              </a:rPr>
              <a:t>California Law enacted in 2016 requires that retail customers be informed of any plants or seeds that have been treated using neonic pesticides and only allows trained professionals to purchase pesticides.</a:t>
            </a:r>
            <a:endParaRPr>
              <a:solidFill>
                <a:schemeClr val="dk1"/>
              </a:solidFill>
            </a:endParaRPr>
          </a:p>
          <a:p>
            <a:pPr indent="0" lvl="0" marL="0" rtl="0" algn="l">
              <a:lnSpc>
                <a:spcPct val="115000"/>
              </a:lnSpc>
              <a:spcBef>
                <a:spcPts val="0"/>
              </a:spcBef>
              <a:spcAft>
                <a:spcPts val="0"/>
              </a:spcAft>
              <a:buNone/>
            </a:pPr>
            <a:r>
              <a:rPr lang="en">
                <a:solidFill>
                  <a:schemeClr val="dk1"/>
                </a:solidFill>
              </a:rPr>
              <a:t>ND and SD farmers are provided with monetary incentives from USDA to provide diverse food sources for bees, </a:t>
            </a:r>
            <a:r>
              <a:rPr lang="en">
                <a:solidFill>
                  <a:schemeClr val="dk1"/>
                </a:solidFill>
              </a:rPr>
              <a:t>rotational</a:t>
            </a:r>
            <a:r>
              <a:rPr lang="en">
                <a:solidFill>
                  <a:schemeClr val="dk1"/>
                </a:solidFill>
              </a:rPr>
              <a:t> grazing, and planting drought-resistant plants to provide millions of acres of land for honeybees</a:t>
            </a:r>
            <a:endParaRPr>
              <a:solidFill>
                <a:schemeClr val="dk1"/>
              </a:solidFill>
            </a:endParaRPr>
          </a:p>
          <a:p>
            <a:pPr indent="0" lvl="0" marL="0" rtl="0" algn="l">
              <a:lnSpc>
                <a:spcPct val="115000"/>
              </a:lnSpc>
              <a:spcBef>
                <a:spcPts val="0"/>
              </a:spcBef>
              <a:spcAft>
                <a:spcPts val="0"/>
              </a:spcAft>
              <a:buNone/>
            </a:pPr>
            <a:r>
              <a:rPr lang="en">
                <a:solidFill>
                  <a:schemeClr val="dk1"/>
                </a:solidFill>
              </a:rPr>
              <a:t>Other confounding variables may include the effect of pesticides on the mites that infest bee colonies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333333"/>
                </a:solidFill>
                <a:highlight>
                  <a:schemeClr val="lt1"/>
                </a:highlight>
              </a:rPr>
              <a:t>Legislation generally falls into one of five categories: Research, Pesticides, Habitat protection, Awareness, Beekeeping</a:t>
            </a:r>
            <a:endParaRPr sz="1200">
              <a:solidFill>
                <a:srgbClr val="333333"/>
              </a:solidFill>
              <a:highlight>
                <a:schemeClr val="lt1"/>
              </a:highlight>
            </a:endParaRPr>
          </a:p>
          <a:p>
            <a:pPr indent="0" lvl="0" marL="0" rtl="0" algn="l">
              <a:lnSpc>
                <a:spcPct val="115000"/>
              </a:lnSpc>
              <a:spcBef>
                <a:spcPts val="0"/>
              </a:spcBef>
              <a:spcAft>
                <a:spcPts val="0"/>
              </a:spcAft>
              <a:buNone/>
            </a:pPr>
            <a:r>
              <a:t/>
            </a:r>
            <a:endParaRPr sz="1150">
              <a:solidFill>
                <a:srgbClr val="333333"/>
              </a:solidFill>
              <a:highlight>
                <a:schemeClr val="lt1"/>
              </a:highlight>
            </a:endParaRPr>
          </a:p>
          <a:p>
            <a:pPr indent="0" lvl="0" marL="0" rtl="0" algn="l">
              <a:lnSpc>
                <a:spcPct val="115000"/>
              </a:lnSpc>
              <a:spcBef>
                <a:spcPts val="0"/>
              </a:spcBef>
              <a:spcAft>
                <a:spcPts val="0"/>
              </a:spcAft>
              <a:buNone/>
            </a:pPr>
            <a:r>
              <a:rPr lang="en" sz="1150">
                <a:solidFill>
                  <a:srgbClr val="333333"/>
                </a:solidFill>
                <a:highlight>
                  <a:schemeClr val="lt1"/>
                </a:highlight>
              </a:rPr>
              <a:t>-</a:t>
            </a:r>
            <a:r>
              <a:rPr b="1" lang="en" u="sng">
                <a:solidFill>
                  <a:schemeClr val="dk1"/>
                </a:solidFill>
              </a:rPr>
              <a:t>Potential Reason ND and SD have high bee populations</a:t>
            </a:r>
            <a:endParaRPr b="1" u="sng">
              <a:solidFill>
                <a:schemeClr val="dk1"/>
              </a:solidFill>
            </a:endParaRPr>
          </a:p>
          <a:p>
            <a:pPr indent="0" lvl="0" marL="0" rtl="0" algn="l">
              <a:lnSpc>
                <a:spcPct val="115000"/>
              </a:lnSpc>
              <a:spcBef>
                <a:spcPts val="0"/>
              </a:spcBef>
              <a:spcAft>
                <a:spcPts val="0"/>
              </a:spcAft>
              <a:buNone/>
            </a:pPr>
            <a:r>
              <a:rPr lang="en" sz="1150">
                <a:solidFill>
                  <a:srgbClr val="333333"/>
                </a:solidFill>
                <a:highlight>
                  <a:schemeClr val="lt1"/>
                </a:highlight>
              </a:rPr>
              <a:t>“The USDA’s Natural Resource Conservation Service has a</a:t>
            </a:r>
            <a:r>
              <a:rPr lang="en" sz="1150">
                <a:solidFill>
                  <a:srgbClr val="2585D1"/>
                </a:solidFill>
                <a:highlight>
                  <a:schemeClr val="lt1"/>
                </a:highlight>
                <a:uFill>
                  <a:noFill/>
                </a:uFill>
                <a:hlinkClick r:id="rId2"/>
              </a:rPr>
              <a:t> program</a:t>
            </a:r>
            <a:r>
              <a:rPr lang="en" sz="1150">
                <a:solidFill>
                  <a:srgbClr val="333333"/>
                </a:solidFill>
                <a:highlight>
                  <a:schemeClr val="lt1"/>
                </a:highlight>
              </a:rPr>
              <a:t> that enhances honeybees and native pollinators’ health by providing up to $3 million in technical and financial assistance. Provided through the Farm Bill Environmental Quality Incentives Program, the money supports pollinator management and conservation and is reserved for farmers and ranchers in five Midwestern states—Michigan, Minnesota, </a:t>
            </a:r>
            <a:r>
              <a:rPr b="1" lang="en" sz="1150">
                <a:solidFill>
                  <a:srgbClr val="333333"/>
                </a:solidFill>
                <a:highlight>
                  <a:schemeClr val="lt1"/>
                </a:highlight>
              </a:rPr>
              <a:t>North Dakota, South Dakota</a:t>
            </a:r>
            <a:r>
              <a:rPr lang="en" sz="1150">
                <a:solidFill>
                  <a:srgbClr val="333333"/>
                </a:solidFill>
                <a:highlight>
                  <a:schemeClr val="lt1"/>
                </a:highlight>
              </a:rPr>
              <a:t> and Wisconsin. The program provides guidance and support to farmers and ranchers to implement practices that provide diverse food sources for bees. Such measures could include altering cover crops and/or rangeland management practices by planting alfalfa and clover (known to attract bees), rotating grazing so plants are available to pollinators throughout the growing season and planting native, drought-resistant plants that attract pollinators. Following this initiative, the USDA </a:t>
            </a:r>
            <a:r>
              <a:rPr lang="en" sz="1150">
                <a:solidFill>
                  <a:srgbClr val="2585D1"/>
                </a:solidFill>
                <a:highlight>
                  <a:schemeClr val="lt1"/>
                </a:highlight>
                <a:uFill>
                  <a:noFill/>
                </a:uFill>
                <a:hlinkClick r:id="rId3"/>
              </a:rPr>
              <a:t>awarded</a:t>
            </a:r>
            <a:r>
              <a:rPr lang="en" sz="1150">
                <a:solidFill>
                  <a:srgbClr val="333333"/>
                </a:solidFill>
                <a:highlight>
                  <a:schemeClr val="lt1"/>
                </a:highlight>
              </a:rPr>
              <a:t> an additional $8 million to the same Midwestern states </a:t>
            </a:r>
            <a:r>
              <a:rPr b="1" lang="en" sz="1150">
                <a:solidFill>
                  <a:srgbClr val="333333"/>
                </a:solidFill>
                <a:highlight>
                  <a:schemeClr val="lt1"/>
                </a:highlight>
              </a:rPr>
              <a:t>in 2014</a:t>
            </a:r>
            <a:r>
              <a:rPr lang="en" sz="1150">
                <a:solidFill>
                  <a:srgbClr val="333333"/>
                </a:solidFill>
                <a:highlight>
                  <a:schemeClr val="lt1"/>
                </a:highlight>
              </a:rPr>
              <a:t> to supplement existing vegetation with mixes that support the blooming cycles of plants beneficial to pollinators. To date, </a:t>
            </a:r>
            <a:r>
              <a:rPr lang="en" sz="1150">
                <a:solidFill>
                  <a:srgbClr val="2585D1"/>
                </a:solidFill>
                <a:highlight>
                  <a:schemeClr val="lt1"/>
                </a:highlight>
                <a:uFill>
                  <a:noFill/>
                </a:uFill>
                <a:hlinkClick r:id="rId4"/>
              </a:rPr>
              <a:t>the effort</a:t>
            </a:r>
            <a:r>
              <a:rPr lang="en" sz="1150">
                <a:solidFill>
                  <a:srgbClr val="333333"/>
                </a:solidFill>
                <a:highlight>
                  <a:schemeClr val="lt1"/>
                </a:highlight>
              </a:rPr>
              <a:t> has enhanced millions of acres of land for honeybees.” (Same source as above)</a:t>
            </a:r>
            <a:endParaRPr sz="1200">
              <a:solidFill>
                <a:srgbClr val="333333"/>
              </a:solidFill>
              <a:highlight>
                <a:schemeClr val="lt1"/>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a6fba2da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a6fba2da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7a6ed4573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a6ed4573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saw previously, the U.S. experienced a decline in the number of colonies from 1998-2007 which likely explains the reduction in total honey production.</a:t>
            </a:r>
            <a:endParaRPr/>
          </a:p>
          <a:p>
            <a:pPr indent="0" lvl="0" marL="0" rtl="0" algn="l">
              <a:spcBef>
                <a:spcPts val="0"/>
              </a:spcBef>
              <a:spcAft>
                <a:spcPts val="0"/>
              </a:spcAft>
              <a:buNone/>
            </a:pPr>
            <a:r>
              <a:rPr lang="en"/>
              <a:t>Ever since 2007, honey production has remained relatively stable.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a6c669bc7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a6c669bc7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controlling for inflation, the average price per lb of of honey is 7 cents over the past 20 years with most of the increase </a:t>
            </a:r>
            <a:r>
              <a:rPr lang="en"/>
              <a:t>occurring</a:t>
            </a:r>
            <a:r>
              <a:rPr lang="en"/>
              <a:t> between 2006 and 2014. However, prices have stabilized over the past three years.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a6c669bc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a6c669bc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a6e4ef2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a6e4ef2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a6e4ef28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a6e4ef28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7a6e4ef28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a6e4ef28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7a749a252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a749a252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7a749a252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a749a252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7a7c11a80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a7c11a80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a749a252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a749a252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7a749a2523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a749a252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7a749a2523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a749a2523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7a7c11a80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7a7c11a80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7a774e321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a774e321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7a7c11a803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a7c11a803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7a7c11a803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7a7c11a803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7a7c11a803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7a7c11a803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7a7c11a80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7a7c11a80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 shows trend you might expect where number of colonies decreases as use of neonic pesticides increase.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Florida shows the expected trend in the beginning and then around 2008, as use of pesticides increases, so do the number of colonies.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7a6c669b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7a6c669b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a749a2523_5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a749a2523_5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a6c669bc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a6c669bc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2"/>
                </a:solidFill>
              </a:rPr>
              <a:t>Bee population has declined by 40% since 2006 and the main causes of this are climate and pesticides. The loss of bee data has a big effect on US agriculture.</a:t>
            </a:r>
            <a:endParaRPr sz="1400">
              <a:solidFill>
                <a:schemeClr val="dk2"/>
              </a:solidFill>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2"/>
                </a:solidFill>
              </a:rPr>
              <a:t>More bees are dying each year than in previous years and we believe the main causes are climate and pesticides. However, overall population loss is decreasing because of the diligent bee keepers and enthusiast. </a:t>
            </a:r>
            <a:endParaRPr sz="1400">
              <a:solidFill>
                <a:schemeClr val="dk2"/>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a6ed45731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a6ed45731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a6ed45731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a6ed45731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a6c669bc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a6c669bc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725150"/>
            <a:ext cx="8520600" cy="38436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725150"/>
            <a:ext cx="8520600" cy="38436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2.png"/><Relationship Id="rId8"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www.abc.net.au/news/2019-05-06/spraying-pesticide-in-hazmat-suits-1/11085218" TargetMode="External"/><Relationship Id="rId4" Type="http://schemas.openxmlformats.org/officeDocument/2006/relationships/hyperlink" Target="https://www.centerforfoodsafety.org/fact-sheets/2094/help-the-honey-bees-a-list-of-pesticides-to-avoid" TargetMode="External"/><Relationship Id="rId5" Type="http://schemas.openxmlformats.org/officeDocument/2006/relationships/hyperlink" Target="https://www.shutterstock.com/video/clip-10667093-farm-corn-light-evening-sun-shot-high" TargetMode="External"/><Relationship Id="rId6" Type="http://schemas.openxmlformats.org/officeDocument/2006/relationships/hyperlink" Target="https://www.acsh.org/news/2018/04/17/bee-apocalypse-was-never-real-heres-why-12851" TargetMode="External"/><Relationship Id="rId7" Type="http://schemas.openxmlformats.org/officeDocument/2006/relationships/hyperlink" Target="https://www.acsh.org/news/2017/03/01/bees-shouldn%E2%80%99t-become-next-%E2%80%98fake-news%E2%80%99-victim-10927"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9.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5347675" y="1243775"/>
            <a:ext cx="3720000" cy="178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Verdana"/>
                <a:ea typeface="Verdana"/>
                <a:cs typeface="Verdana"/>
                <a:sym typeface="Verdana"/>
              </a:rPr>
              <a:t>Buzzing Bees!</a:t>
            </a:r>
            <a:endParaRPr sz="3600">
              <a:latin typeface="Verdana"/>
              <a:ea typeface="Verdana"/>
              <a:cs typeface="Verdana"/>
              <a:sym typeface="Verdana"/>
            </a:endParaRPr>
          </a:p>
        </p:txBody>
      </p:sp>
      <p:pic>
        <p:nvPicPr>
          <p:cNvPr id="55" name="Google Shape;55;p13"/>
          <p:cNvPicPr preferRelativeResize="0"/>
          <p:nvPr/>
        </p:nvPicPr>
        <p:blipFill rotWithShape="1">
          <a:blip r:embed="rId3">
            <a:alphaModFix/>
          </a:blip>
          <a:srcRect b="0" l="7014" r="25280" t="0"/>
          <a:stretch/>
        </p:blipFill>
        <p:spPr>
          <a:xfrm>
            <a:off x="0" y="0"/>
            <a:ext cx="5220850" cy="5143500"/>
          </a:xfrm>
          <a:prstGeom prst="rect">
            <a:avLst/>
          </a:prstGeom>
          <a:noFill/>
          <a:ln>
            <a:noFill/>
          </a:ln>
        </p:spPr>
      </p:pic>
      <p:sp>
        <p:nvSpPr>
          <p:cNvPr id="56" name="Google Shape;56;p13"/>
          <p:cNvSpPr txBox="1"/>
          <p:nvPr/>
        </p:nvSpPr>
        <p:spPr>
          <a:xfrm>
            <a:off x="5771925" y="3011900"/>
            <a:ext cx="2861700" cy="56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Verdana"/>
                <a:ea typeface="Verdana"/>
                <a:cs typeface="Verdana"/>
                <a:sym typeface="Verdana"/>
              </a:rPr>
              <a:t>What’s really happening?</a:t>
            </a:r>
            <a:endParaRPr>
              <a:latin typeface="Verdana"/>
              <a:ea typeface="Verdana"/>
              <a:cs typeface="Verdana"/>
              <a:sym typeface="Verdana"/>
            </a:endParaRPr>
          </a:p>
        </p:txBody>
      </p:sp>
      <p:cxnSp>
        <p:nvCxnSpPr>
          <p:cNvPr id="57" name="Google Shape;57;p13"/>
          <p:cNvCxnSpPr/>
          <p:nvPr/>
        </p:nvCxnSpPr>
        <p:spPr>
          <a:xfrm>
            <a:off x="5342775" y="3506375"/>
            <a:ext cx="3720000" cy="0"/>
          </a:xfrm>
          <a:prstGeom prst="straightConnector1">
            <a:avLst/>
          </a:prstGeom>
          <a:noFill/>
          <a:ln cap="flat" cmpd="sng" w="9525">
            <a:solidFill>
              <a:srgbClr val="F1C232"/>
            </a:solidFill>
            <a:prstDash val="solid"/>
            <a:round/>
            <a:headEnd len="med" w="med" type="none"/>
            <a:tailEnd len="med" w="med" type="none"/>
          </a:ln>
        </p:spPr>
      </p:cxnSp>
      <p:sp>
        <p:nvSpPr>
          <p:cNvPr id="58" name="Google Shape;58;p13"/>
          <p:cNvSpPr txBox="1"/>
          <p:nvPr/>
        </p:nvSpPr>
        <p:spPr>
          <a:xfrm>
            <a:off x="5776825" y="3658775"/>
            <a:ext cx="2861700" cy="135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Verdana"/>
                <a:ea typeface="Verdana"/>
                <a:cs typeface="Verdana"/>
                <a:sym typeface="Verdana"/>
              </a:rPr>
              <a:t>Aadithya Anandaraj</a:t>
            </a:r>
            <a:endParaRPr>
              <a:latin typeface="Verdana"/>
              <a:ea typeface="Verdana"/>
              <a:cs typeface="Verdana"/>
              <a:sym typeface="Verdana"/>
            </a:endParaRPr>
          </a:p>
          <a:p>
            <a:pPr indent="0" lvl="0" marL="0" rtl="0" algn="ctr">
              <a:spcBef>
                <a:spcPts val="0"/>
              </a:spcBef>
              <a:spcAft>
                <a:spcPts val="0"/>
              </a:spcAft>
              <a:buNone/>
            </a:pPr>
            <a:r>
              <a:rPr lang="en">
                <a:latin typeface="Verdana"/>
                <a:ea typeface="Verdana"/>
                <a:cs typeface="Verdana"/>
                <a:sym typeface="Verdana"/>
              </a:rPr>
              <a:t>Ravikiran Bobba</a:t>
            </a:r>
            <a:endParaRPr>
              <a:latin typeface="Verdana"/>
              <a:ea typeface="Verdana"/>
              <a:cs typeface="Verdana"/>
              <a:sym typeface="Verdana"/>
            </a:endParaRPr>
          </a:p>
          <a:p>
            <a:pPr indent="0" lvl="0" marL="0" rtl="0" algn="ctr">
              <a:spcBef>
                <a:spcPts val="0"/>
              </a:spcBef>
              <a:spcAft>
                <a:spcPts val="0"/>
              </a:spcAft>
              <a:buNone/>
            </a:pPr>
            <a:r>
              <a:rPr lang="en">
                <a:latin typeface="Verdana"/>
                <a:ea typeface="Verdana"/>
                <a:cs typeface="Verdana"/>
                <a:sym typeface="Verdana"/>
              </a:rPr>
              <a:t>Katie Grant</a:t>
            </a:r>
            <a:endParaRPr>
              <a:latin typeface="Verdana"/>
              <a:ea typeface="Verdana"/>
              <a:cs typeface="Verdana"/>
              <a:sym typeface="Verdana"/>
            </a:endParaRPr>
          </a:p>
          <a:p>
            <a:pPr indent="0" lvl="0" marL="0" rtl="0" algn="ctr">
              <a:spcBef>
                <a:spcPts val="0"/>
              </a:spcBef>
              <a:spcAft>
                <a:spcPts val="0"/>
              </a:spcAft>
              <a:buNone/>
            </a:pPr>
            <a:r>
              <a:rPr lang="en">
                <a:latin typeface="Verdana"/>
                <a:ea typeface="Verdana"/>
                <a:cs typeface="Verdana"/>
                <a:sym typeface="Verdana"/>
              </a:rPr>
              <a:t>Elizabeth Heath</a:t>
            </a:r>
            <a:endParaRPr>
              <a:latin typeface="Verdana"/>
              <a:ea typeface="Verdana"/>
              <a:cs typeface="Verdana"/>
              <a:sym typeface="Verdana"/>
            </a:endParaRPr>
          </a:p>
          <a:p>
            <a:pPr indent="0" lvl="0" marL="0" rtl="0" algn="ctr">
              <a:spcBef>
                <a:spcPts val="0"/>
              </a:spcBef>
              <a:spcAft>
                <a:spcPts val="0"/>
              </a:spcAft>
              <a:buNone/>
            </a:pPr>
            <a:r>
              <a:rPr lang="en">
                <a:latin typeface="Verdana"/>
                <a:ea typeface="Verdana"/>
                <a:cs typeface="Verdana"/>
                <a:sym typeface="Verdana"/>
              </a:rPr>
              <a:t>Emily Wilkins</a:t>
            </a:r>
            <a:endParaRPr>
              <a:latin typeface="Verdana"/>
              <a:ea typeface="Verdana"/>
              <a:cs typeface="Verdana"/>
              <a:sym typeface="Verdana"/>
            </a:endParaRPr>
          </a:p>
          <a:p>
            <a:pPr indent="0" lvl="0" marL="0" rtl="0" algn="ctr">
              <a:spcBef>
                <a:spcPts val="0"/>
              </a:spcBef>
              <a:spcAft>
                <a:spcPts val="0"/>
              </a:spcAft>
              <a:buNone/>
            </a:pPr>
            <a:r>
              <a:t/>
            </a:r>
            <a:endParaRPr>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Temperature of High Loss and Low Loss States</a:t>
            </a:r>
            <a:endParaRPr/>
          </a:p>
        </p:txBody>
      </p:sp>
      <p:pic>
        <p:nvPicPr>
          <p:cNvPr id="120" name="Google Shape;120;p22"/>
          <p:cNvPicPr preferRelativeResize="0"/>
          <p:nvPr/>
        </p:nvPicPr>
        <p:blipFill>
          <a:blip r:embed="rId3">
            <a:alphaModFix/>
          </a:blip>
          <a:stretch>
            <a:fillRect/>
          </a:stretch>
        </p:blipFill>
        <p:spPr>
          <a:xfrm>
            <a:off x="466850" y="1156075"/>
            <a:ext cx="4052849" cy="2870775"/>
          </a:xfrm>
          <a:prstGeom prst="rect">
            <a:avLst/>
          </a:prstGeom>
          <a:noFill/>
          <a:ln>
            <a:noFill/>
          </a:ln>
        </p:spPr>
      </p:pic>
      <p:pic>
        <p:nvPicPr>
          <p:cNvPr id="121" name="Google Shape;121;p22"/>
          <p:cNvPicPr preferRelativeResize="0"/>
          <p:nvPr/>
        </p:nvPicPr>
        <p:blipFill>
          <a:blip r:embed="rId4">
            <a:alphaModFix/>
          </a:blip>
          <a:stretch>
            <a:fillRect/>
          </a:stretch>
        </p:blipFill>
        <p:spPr>
          <a:xfrm>
            <a:off x="4633950" y="1102374"/>
            <a:ext cx="4052850" cy="2871216"/>
          </a:xfrm>
          <a:prstGeom prst="rect">
            <a:avLst/>
          </a:prstGeom>
          <a:noFill/>
          <a:ln>
            <a:noFill/>
          </a:ln>
        </p:spPr>
      </p:pic>
      <p:sp>
        <p:nvSpPr>
          <p:cNvPr id="122" name="Google Shape;122;p22"/>
          <p:cNvSpPr txBox="1"/>
          <p:nvPr/>
        </p:nvSpPr>
        <p:spPr>
          <a:xfrm>
            <a:off x="832175" y="4049800"/>
            <a:ext cx="3357900" cy="7647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Still a negative correlation. Rising temperature seems to be affecting bee colonies in New Mexico</a:t>
            </a:r>
            <a:endParaRPr sz="1200"/>
          </a:p>
          <a:p>
            <a:pPr indent="0" lvl="0" marL="0" rtl="0" algn="l">
              <a:spcBef>
                <a:spcPts val="0"/>
              </a:spcBef>
              <a:spcAft>
                <a:spcPts val="0"/>
              </a:spcAft>
              <a:buNone/>
            </a:pPr>
            <a:r>
              <a:t/>
            </a:r>
            <a:endParaRPr sz="1200"/>
          </a:p>
          <a:p>
            <a:pPr indent="0" lvl="0" marL="457200" rtl="0" algn="l">
              <a:spcBef>
                <a:spcPts val="0"/>
              </a:spcBef>
              <a:spcAft>
                <a:spcPts val="0"/>
              </a:spcAft>
              <a:buNone/>
            </a:pPr>
            <a:r>
              <a:t/>
            </a:r>
            <a:endParaRPr sz="1200"/>
          </a:p>
        </p:txBody>
      </p:sp>
      <p:sp>
        <p:nvSpPr>
          <p:cNvPr id="123" name="Google Shape;123;p22"/>
          <p:cNvSpPr txBox="1"/>
          <p:nvPr/>
        </p:nvSpPr>
        <p:spPr>
          <a:xfrm>
            <a:off x="4981425" y="4058250"/>
            <a:ext cx="3357900" cy="7647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2005-11 still seems to support theory of negative correlation, but from 2012 rising temperature helped bee colonies?</a:t>
            </a:r>
            <a:endParaRPr sz="1200"/>
          </a:p>
          <a:p>
            <a:pPr indent="0" lvl="0" marL="0" rtl="0" algn="l">
              <a:spcBef>
                <a:spcPts val="0"/>
              </a:spcBef>
              <a:spcAft>
                <a:spcPts val="0"/>
              </a:spcAft>
              <a:buNone/>
            </a:pPr>
            <a:r>
              <a:t/>
            </a:r>
            <a:endParaRPr sz="1200"/>
          </a:p>
          <a:p>
            <a:pPr indent="0" lvl="0" marL="457200" rtl="0" algn="l">
              <a:spcBef>
                <a:spcPts val="0"/>
              </a:spcBef>
              <a:spcAft>
                <a:spcPts val="0"/>
              </a:spcAft>
              <a:buNone/>
            </a:pPr>
            <a:r>
              <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Temperature vs Bee Colonies</a:t>
            </a:r>
            <a:endParaRPr/>
          </a:p>
        </p:txBody>
      </p:sp>
      <p:pic>
        <p:nvPicPr>
          <p:cNvPr id="129" name="Google Shape;129;p23"/>
          <p:cNvPicPr preferRelativeResize="0"/>
          <p:nvPr/>
        </p:nvPicPr>
        <p:blipFill>
          <a:blip r:embed="rId3">
            <a:alphaModFix/>
          </a:blip>
          <a:stretch>
            <a:fillRect/>
          </a:stretch>
        </p:blipFill>
        <p:spPr>
          <a:xfrm>
            <a:off x="453825" y="1201750"/>
            <a:ext cx="6678575" cy="3619451"/>
          </a:xfrm>
          <a:prstGeom prst="rect">
            <a:avLst/>
          </a:prstGeom>
          <a:noFill/>
          <a:ln>
            <a:noFill/>
          </a:ln>
        </p:spPr>
      </p:pic>
      <p:cxnSp>
        <p:nvCxnSpPr>
          <p:cNvPr id="130" name="Google Shape;130;p23"/>
          <p:cNvCxnSpPr/>
          <p:nvPr/>
        </p:nvCxnSpPr>
        <p:spPr>
          <a:xfrm flipH="1">
            <a:off x="7132475" y="1604850"/>
            <a:ext cx="291900" cy="224700"/>
          </a:xfrm>
          <a:prstGeom prst="straightConnector1">
            <a:avLst/>
          </a:prstGeom>
          <a:noFill/>
          <a:ln cap="flat" cmpd="sng" w="9525">
            <a:solidFill>
              <a:srgbClr val="FF0000"/>
            </a:solidFill>
            <a:prstDash val="dash"/>
            <a:round/>
            <a:headEnd len="med" w="med" type="none"/>
            <a:tailEnd len="med" w="med" type="triangle"/>
          </a:ln>
        </p:spPr>
      </p:cxnSp>
      <p:cxnSp>
        <p:nvCxnSpPr>
          <p:cNvPr id="131" name="Google Shape;131;p23"/>
          <p:cNvCxnSpPr/>
          <p:nvPr/>
        </p:nvCxnSpPr>
        <p:spPr>
          <a:xfrm flipH="1">
            <a:off x="5061250" y="2786425"/>
            <a:ext cx="2464200" cy="1789800"/>
          </a:xfrm>
          <a:prstGeom prst="straightConnector1">
            <a:avLst/>
          </a:prstGeom>
          <a:noFill/>
          <a:ln cap="flat" cmpd="sng" w="9525">
            <a:solidFill>
              <a:srgbClr val="FF0000"/>
            </a:solidFill>
            <a:prstDash val="dash"/>
            <a:round/>
            <a:headEnd len="med" w="med" type="none"/>
            <a:tailEnd len="med" w="med" type="triangle"/>
          </a:ln>
        </p:spPr>
      </p:cxnSp>
      <p:sp>
        <p:nvSpPr>
          <p:cNvPr id="132" name="Google Shape;132;p23"/>
          <p:cNvSpPr txBox="1"/>
          <p:nvPr/>
        </p:nvSpPr>
        <p:spPr>
          <a:xfrm>
            <a:off x="7449250" y="1093925"/>
            <a:ext cx="1527300" cy="10611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Temperature - not a strong predictor that explains variation in bee colonies</a:t>
            </a:r>
            <a:endParaRPr sz="1200"/>
          </a:p>
          <a:p>
            <a:pPr indent="0" lvl="0" marL="457200" rtl="0" algn="l">
              <a:spcBef>
                <a:spcPts val="0"/>
              </a:spcBef>
              <a:spcAft>
                <a:spcPts val="0"/>
              </a:spcAft>
              <a:buNone/>
            </a:pPr>
            <a:r>
              <a:t/>
            </a:r>
            <a:endParaRPr sz="1200"/>
          </a:p>
        </p:txBody>
      </p:sp>
      <p:sp>
        <p:nvSpPr>
          <p:cNvPr id="133" name="Google Shape;133;p23"/>
          <p:cNvSpPr txBox="1"/>
          <p:nvPr/>
        </p:nvSpPr>
        <p:spPr>
          <a:xfrm>
            <a:off x="7449250" y="2391825"/>
            <a:ext cx="1527300" cy="10611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rPr>
              <a:t>No significant correlation</a:t>
            </a:r>
            <a:r>
              <a:rPr lang="en" sz="1200"/>
              <a:t> between temperature and number of bee colonies</a:t>
            </a:r>
            <a:endParaRPr sz="1200"/>
          </a:p>
          <a:p>
            <a:pPr indent="0" lvl="0" marL="457200" rtl="0" algn="l">
              <a:spcBef>
                <a:spcPts val="0"/>
              </a:spcBef>
              <a:spcAft>
                <a:spcPts val="0"/>
              </a:spcAft>
              <a:buNone/>
            </a:pPr>
            <a:r>
              <a:t/>
            </a:r>
            <a:endParaRPr sz="1200"/>
          </a:p>
        </p:txBody>
      </p:sp>
      <p:sp>
        <p:nvSpPr>
          <p:cNvPr id="134" name="Google Shape;134;p23"/>
          <p:cNvSpPr txBox="1"/>
          <p:nvPr/>
        </p:nvSpPr>
        <p:spPr>
          <a:xfrm>
            <a:off x="7502025" y="1093925"/>
            <a:ext cx="1527300" cy="10611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Temperature is not a strong predictor for explaining variation in bee colonies</a:t>
            </a:r>
            <a:endParaRPr sz="1200"/>
          </a:p>
          <a:p>
            <a:pPr indent="0" lvl="0" marL="457200" rtl="0" algn="l">
              <a:spcBef>
                <a:spcPts val="0"/>
              </a:spcBef>
              <a:spcAft>
                <a:spcPts val="0"/>
              </a:spcAft>
              <a:buNone/>
            </a:pPr>
            <a:r>
              <a:t/>
            </a:r>
            <a:endParaRPr sz="1200"/>
          </a:p>
        </p:txBody>
      </p:sp>
      <p:sp>
        <p:nvSpPr>
          <p:cNvPr id="135" name="Google Shape;135;p23"/>
          <p:cNvSpPr txBox="1"/>
          <p:nvPr/>
        </p:nvSpPr>
        <p:spPr>
          <a:xfrm>
            <a:off x="7502025" y="2391825"/>
            <a:ext cx="1527300" cy="10611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rPr>
              <a:t>No significant correlation</a:t>
            </a:r>
            <a:r>
              <a:rPr lang="en" sz="1200"/>
              <a:t> between temperature and number of bee colonies</a:t>
            </a:r>
            <a:endParaRPr sz="1200"/>
          </a:p>
          <a:p>
            <a:pPr indent="0" lvl="0" marL="457200" rtl="0" algn="l">
              <a:spcBef>
                <a:spcPts val="0"/>
              </a:spcBef>
              <a:spcAft>
                <a:spcPts val="0"/>
              </a:spcAft>
              <a:buNone/>
            </a:pPr>
            <a:r>
              <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Temperature and Bee Colonies</a:t>
            </a:r>
            <a:endParaRPr/>
          </a:p>
        </p:txBody>
      </p:sp>
      <p:pic>
        <p:nvPicPr>
          <p:cNvPr id="141" name="Google Shape;141;p24"/>
          <p:cNvPicPr preferRelativeResize="0"/>
          <p:nvPr/>
        </p:nvPicPr>
        <p:blipFill>
          <a:blip r:embed="rId3">
            <a:alphaModFix/>
          </a:blip>
          <a:stretch>
            <a:fillRect/>
          </a:stretch>
        </p:blipFill>
        <p:spPr>
          <a:xfrm>
            <a:off x="319200" y="1183150"/>
            <a:ext cx="4252799" cy="3052125"/>
          </a:xfrm>
          <a:prstGeom prst="rect">
            <a:avLst/>
          </a:prstGeom>
          <a:noFill/>
          <a:ln>
            <a:noFill/>
          </a:ln>
        </p:spPr>
      </p:pic>
      <p:pic>
        <p:nvPicPr>
          <p:cNvPr id="142" name="Google Shape;142;p24"/>
          <p:cNvPicPr preferRelativeResize="0"/>
          <p:nvPr/>
        </p:nvPicPr>
        <p:blipFill>
          <a:blip r:embed="rId4">
            <a:alphaModFix/>
          </a:blip>
          <a:stretch>
            <a:fillRect/>
          </a:stretch>
        </p:blipFill>
        <p:spPr>
          <a:xfrm>
            <a:off x="585388" y="4226001"/>
            <a:ext cx="3720425" cy="740050"/>
          </a:xfrm>
          <a:prstGeom prst="rect">
            <a:avLst/>
          </a:prstGeom>
          <a:noFill/>
          <a:ln>
            <a:noFill/>
          </a:ln>
        </p:spPr>
      </p:pic>
      <p:sp>
        <p:nvSpPr>
          <p:cNvPr id="143" name="Google Shape;143;p24"/>
          <p:cNvSpPr txBox="1"/>
          <p:nvPr/>
        </p:nvSpPr>
        <p:spPr>
          <a:xfrm>
            <a:off x="4861350" y="1329375"/>
            <a:ext cx="3880500" cy="1997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rgbClr val="FF0000"/>
                </a:solidFill>
              </a:rPr>
              <a:t>No significant correlation</a:t>
            </a:r>
            <a:r>
              <a:rPr lang="en" sz="1800">
                <a:solidFill>
                  <a:schemeClr val="dk2"/>
                </a:solidFill>
              </a:rPr>
              <a:t> again between minimum temperature and number of bee colonies.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Bees dying in extreme cold seems to be false news!</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pic>
        <p:nvPicPr>
          <p:cNvPr id="148" name="Google Shape;148;p25"/>
          <p:cNvPicPr preferRelativeResize="0"/>
          <p:nvPr/>
        </p:nvPicPr>
        <p:blipFill>
          <a:blip r:embed="rId3">
            <a:alphaModFix amt="50000"/>
          </a:blip>
          <a:stretch>
            <a:fillRect/>
          </a:stretch>
        </p:blipFill>
        <p:spPr>
          <a:xfrm>
            <a:off x="0" y="0"/>
            <a:ext cx="9144000" cy="5138936"/>
          </a:xfrm>
          <a:prstGeom prst="rect">
            <a:avLst/>
          </a:prstGeom>
          <a:noFill/>
          <a:ln>
            <a:noFill/>
          </a:ln>
        </p:spPr>
      </p:pic>
      <p:sp>
        <p:nvSpPr>
          <p:cNvPr id="149" name="Google Shape;149;p25"/>
          <p:cNvSpPr txBox="1"/>
          <p:nvPr>
            <p:ph type="title"/>
          </p:nvPr>
        </p:nvSpPr>
        <p:spPr>
          <a:xfrm>
            <a:off x="3242625" y="3266475"/>
            <a:ext cx="5577300" cy="1277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3600"/>
              <a:t>USE OF </a:t>
            </a:r>
            <a:endParaRPr b="1" sz="3600"/>
          </a:p>
          <a:p>
            <a:pPr indent="0" lvl="0" marL="0" rtl="0" algn="r">
              <a:spcBef>
                <a:spcPts val="0"/>
              </a:spcBef>
              <a:spcAft>
                <a:spcPts val="0"/>
              </a:spcAft>
              <a:buNone/>
            </a:pPr>
            <a:r>
              <a:rPr b="1" lang="en" sz="3600"/>
              <a:t>PESTICIDES</a:t>
            </a:r>
            <a:endParaRPr b="1" sz="3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Neonic Pesticides?</a:t>
            </a:r>
            <a:endParaRPr/>
          </a:p>
        </p:txBody>
      </p:sp>
      <p:sp>
        <p:nvSpPr>
          <p:cNvPr id="155" name="Google Shape;155;p26"/>
          <p:cNvSpPr txBox="1"/>
          <p:nvPr>
            <p:ph idx="1" type="body"/>
          </p:nvPr>
        </p:nvSpPr>
        <p:spPr>
          <a:xfrm>
            <a:off x="311700" y="1152475"/>
            <a:ext cx="8397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Neonics are a class of neuro-active insecticides that are chemically similar to nicotine.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In a range of news</a:t>
            </a:r>
            <a:r>
              <a:rPr lang="en"/>
              <a:t> articles</a:t>
            </a:r>
            <a:r>
              <a:rPr lang="en"/>
              <a:t>, they have been linked to adverse ecological effects, including colony collapse disorder (CCD). Some studies have also suggested that neonics reduce a colony’s ability to survive the winter.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However, it seems there is conflicting evidence in the literature as to the effect these insecticides have on bee populations.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0"/>
            <a:ext cx="8520600" cy="101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Pesticides</a:t>
            </a:r>
            <a:endParaRPr/>
          </a:p>
          <a:p>
            <a:pPr indent="0" lvl="0" marL="0" rtl="0" algn="l">
              <a:spcBef>
                <a:spcPts val="0"/>
              </a:spcBef>
              <a:spcAft>
                <a:spcPts val="0"/>
              </a:spcAft>
              <a:buNone/>
            </a:pPr>
            <a:r>
              <a:rPr lang="en" sz="2400"/>
              <a:t>General Trends</a:t>
            </a:r>
            <a:endParaRPr sz="2400"/>
          </a:p>
          <a:p>
            <a:pPr indent="0" lvl="0" marL="0" rtl="0" algn="l">
              <a:spcBef>
                <a:spcPts val="0"/>
              </a:spcBef>
              <a:spcAft>
                <a:spcPts val="0"/>
              </a:spcAft>
              <a:buNone/>
            </a:pPr>
            <a:r>
              <a:rPr lang="en"/>
              <a:t> </a:t>
            </a:r>
            <a:endParaRPr/>
          </a:p>
        </p:txBody>
      </p:sp>
      <p:sp>
        <p:nvSpPr>
          <p:cNvPr id="161" name="Google Shape;161;p27"/>
          <p:cNvSpPr txBox="1"/>
          <p:nvPr>
            <p:ph idx="1" type="body"/>
          </p:nvPr>
        </p:nvSpPr>
        <p:spPr>
          <a:xfrm>
            <a:off x="4941325" y="925600"/>
            <a:ext cx="3891000" cy="40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u="sng"/>
              <a:t>Timeline</a:t>
            </a:r>
            <a:endParaRPr sz="1700" u="sng"/>
          </a:p>
          <a:p>
            <a:pPr indent="-336550" lvl="0" marL="457200" rtl="0" algn="l">
              <a:spcBef>
                <a:spcPts val="0"/>
              </a:spcBef>
              <a:spcAft>
                <a:spcPts val="0"/>
              </a:spcAft>
              <a:buSzPts val="1700"/>
              <a:buChar char="●"/>
            </a:pPr>
            <a:r>
              <a:rPr b="1" lang="en" sz="1700"/>
              <a:t>1994:</a:t>
            </a:r>
            <a:r>
              <a:rPr lang="en" sz="1700"/>
              <a:t> </a:t>
            </a:r>
            <a:r>
              <a:rPr b="1" lang="en" sz="1700">
                <a:solidFill>
                  <a:srgbClr val="F1C232"/>
                </a:solidFill>
              </a:rPr>
              <a:t>Imidacloprid</a:t>
            </a:r>
            <a:r>
              <a:rPr lang="en" sz="1700"/>
              <a:t> registered </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b="1" lang="en" sz="1700"/>
              <a:t>1999:</a:t>
            </a:r>
            <a:r>
              <a:rPr lang="en" sz="1700"/>
              <a:t> </a:t>
            </a:r>
            <a:r>
              <a:rPr b="1" lang="en" sz="1700">
                <a:solidFill>
                  <a:srgbClr val="FF0000"/>
                </a:solidFill>
              </a:rPr>
              <a:t>Thiamethoxam</a:t>
            </a:r>
            <a:r>
              <a:rPr lang="en" sz="1700"/>
              <a:t> first approved</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b="1" lang="en" sz="1700"/>
              <a:t>2003:</a:t>
            </a:r>
            <a:r>
              <a:rPr lang="en" sz="1700"/>
              <a:t> EPA grants conditional registration to </a:t>
            </a:r>
            <a:r>
              <a:rPr b="1" lang="en" sz="1700">
                <a:solidFill>
                  <a:srgbClr val="0000FF"/>
                </a:solidFill>
              </a:rPr>
              <a:t>clothianidin</a:t>
            </a:r>
            <a:endParaRPr b="1" sz="1700">
              <a:solidFill>
                <a:srgbClr val="0000FF"/>
              </a:solidFill>
            </a:endParaRPr>
          </a:p>
          <a:p>
            <a:pPr indent="0" lvl="0" marL="457200" rtl="0" algn="l">
              <a:spcBef>
                <a:spcPts val="0"/>
              </a:spcBef>
              <a:spcAft>
                <a:spcPts val="0"/>
              </a:spcAft>
              <a:buNone/>
            </a:pPr>
            <a:r>
              <a:t/>
            </a:r>
            <a:endParaRPr b="1" sz="1700">
              <a:solidFill>
                <a:srgbClr val="0000FF"/>
              </a:solidFill>
            </a:endParaRPr>
          </a:p>
          <a:p>
            <a:pPr indent="-336550" lvl="0" marL="457200" rtl="0" algn="l">
              <a:spcBef>
                <a:spcPts val="0"/>
              </a:spcBef>
              <a:spcAft>
                <a:spcPts val="0"/>
              </a:spcAft>
              <a:buSzPts val="1700"/>
              <a:buChar char="●"/>
            </a:pPr>
            <a:r>
              <a:rPr b="1" lang="en" sz="1700"/>
              <a:t>2014:</a:t>
            </a:r>
            <a:r>
              <a:rPr lang="en" sz="1700"/>
              <a:t> Obama Administration issues blanket ban against use of neonic pesticides</a:t>
            </a:r>
            <a:endParaRPr sz="1700"/>
          </a:p>
          <a:p>
            <a:pPr indent="0" lvl="0" marL="0" rtl="0" algn="l">
              <a:spcBef>
                <a:spcPts val="0"/>
              </a:spcBef>
              <a:spcAft>
                <a:spcPts val="1600"/>
              </a:spcAft>
              <a:buNone/>
            </a:pPr>
            <a:r>
              <a:t/>
            </a:r>
            <a:endParaRPr sz="1700"/>
          </a:p>
        </p:txBody>
      </p:sp>
      <p:pic>
        <p:nvPicPr>
          <p:cNvPr id="162" name="Google Shape;162;p27"/>
          <p:cNvPicPr preferRelativeResize="0"/>
          <p:nvPr/>
        </p:nvPicPr>
        <p:blipFill>
          <a:blip r:embed="rId3">
            <a:alphaModFix/>
          </a:blip>
          <a:stretch>
            <a:fillRect/>
          </a:stretch>
        </p:blipFill>
        <p:spPr>
          <a:xfrm>
            <a:off x="67300" y="970050"/>
            <a:ext cx="4790950" cy="3760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8"/>
          <p:cNvSpPr txBox="1"/>
          <p:nvPr>
            <p:ph idx="1" type="body"/>
          </p:nvPr>
        </p:nvSpPr>
        <p:spPr>
          <a:xfrm>
            <a:off x="212088" y="4383300"/>
            <a:ext cx="8840400" cy="369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t>Number of colonies decreases after the introduction of clothianidin, but no obvious change in trend after the nationwide ban in 2014.</a:t>
            </a:r>
            <a:endParaRPr sz="1700"/>
          </a:p>
        </p:txBody>
      </p:sp>
      <p:sp>
        <p:nvSpPr>
          <p:cNvPr id="168" name="Google Shape;168;p28"/>
          <p:cNvSpPr txBox="1"/>
          <p:nvPr>
            <p:ph type="title"/>
          </p:nvPr>
        </p:nvSpPr>
        <p:spPr>
          <a:xfrm>
            <a:off x="311700" y="0"/>
            <a:ext cx="8520600" cy="101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Pesticides</a:t>
            </a:r>
            <a:endParaRPr/>
          </a:p>
          <a:p>
            <a:pPr indent="0" lvl="0" marL="0" rtl="0" algn="l">
              <a:spcBef>
                <a:spcPts val="0"/>
              </a:spcBef>
              <a:spcAft>
                <a:spcPts val="0"/>
              </a:spcAft>
              <a:buNone/>
            </a:pPr>
            <a:r>
              <a:rPr lang="en" sz="2400"/>
              <a:t>General Trends</a:t>
            </a:r>
            <a:endParaRPr sz="2400"/>
          </a:p>
          <a:p>
            <a:pPr indent="0" lvl="0" marL="0" rtl="0" algn="l">
              <a:spcBef>
                <a:spcPts val="0"/>
              </a:spcBef>
              <a:spcAft>
                <a:spcPts val="0"/>
              </a:spcAft>
              <a:buNone/>
            </a:pPr>
            <a:r>
              <a:rPr lang="en"/>
              <a:t> </a:t>
            </a:r>
            <a:endParaRPr/>
          </a:p>
        </p:txBody>
      </p:sp>
      <p:pic>
        <p:nvPicPr>
          <p:cNvPr id="169" name="Google Shape;169;p28"/>
          <p:cNvPicPr preferRelativeResize="0"/>
          <p:nvPr/>
        </p:nvPicPr>
        <p:blipFill>
          <a:blip r:embed="rId3">
            <a:alphaModFix/>
          </a:blip>
          <a:stretch>
            <a:fillRect/>
          </a:stretch>
        </p:blipFill>
        <p:spPr>
          <a:xfrm>
            <a:off x="863375" y="1103450"/>
            <a:ext cx="7124700" cy="3209925"/>
          </a:xfrm>
          <a:prstGeom prst="rect">
            <a:avLst/>
          </a:prstGeom>
          <a:noFill/>
          <a:ln>
            <a:noFill/>
          </a:ln>
        </p:spPr>
      </p:pic>
      <p:sp>
        <p:nvSpPr>
          <p:cNvPr id="170" name="Google Shape;170;p28"/>
          <p:cNvSpPr txBox="1"/>
          <p:nvPr/>
        </p:nvSpPr>
        <p:spPr>
          <a:xfrm>
            <a:off x="3271350" y="1915675"/>
            <a:ext cx="10002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Introduction of clothianidin</a:t>
            </a:r>
            <a:endParaRPr sz="900"/>
          </a:p>
        </p:txBody>
      </p:sp>
      <p:cxnSp>
        <p:nvCxnSpPr>
          <p:cNvPr id="171" name="Google Shape;171;p28"/>
          <p:cNvCxnSpPr>
            <a:stCxn id="170" idx="2"/>
          </p:cNvCxnSpPr>
          <p:nvPr/>
        </p:nvCxnSpPr>
        <p:spPr>
          <a:xfrm>
            <a:off x="3771450" y="2370775"/>
            <a:ext cx="5700" cy="1577400"/>
          </a:xfrm>
          <a:prstGeom prst="straightConnector1">
            <a:avLst/>
          </a:prstGeom>
          <a:noFill/>
          <a:ln cap="flat" cmpd="sng" w="9525">
            <a:solidFill>
              <a:schemeClr val="dk2"/>
            </a:solidFill>
            <a:prstDash val="dash"/>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11700" y="0"/>
            <a:ext cx="8520600" cy="101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Pesticides</a:t>
            </a:r>
            <a:endParaRPr/>
          </a:p>
          <a:p>
            <a:pPr indent="0" lvl="0" marL="0" rtl="0" algn="l">
              <a:spcBef>
                <a:spcPts val="0"/>
              </a:spcBef>
              <a:spcAft>
                <a:spcPts val="0"/>
              </a:spcAft>
              <a:buNone/>
            </a:pPr>
            <a:r>
              <a:rPr lang="en" sz="2400"/>
              <a:t>General Trends</a:t>
            </a:r>
            <a:endParaRPr sz="2400"/>
          </a:p>
          <a:p>
            <a:pPr indent="0" lvl="0" marL="0" rtl="0" algn="l">
              <a:spcBef>
                <a:spcPts val="0"/>
              </a:spcBef>
              <a:spcAft>
                <a:spcPts val="0"/>
              </a:spcAft>
              <a:buNone/>
            </a:pPr>
            <a:r>
              <a:rPr lang="en"/>
              <a:t> </a:t>
            </a:r>
            <a:endParaRPr/>
          </a:p>
        </p:txBody>
      </p:sp>
      <p:pic>
        <p:nvPicPr>
          <p:cNvPr id="177" name="Google Shape;177;p29"/>
          <p:cNvPicPr preferRelativeResize="0"/>
          <p:nvPr/>
        </p:nvPicPr>
        <p:blipFill>
          <a:blip r:embed="rId3">
            <a:alphaModFix/>
          </a:blip>
          <a:stretch>
            <a:fillRect/>
          </a:stretch>
        </p:blipFill>
        <p:spPr>
          <a:xfrm>
            <a:off x="847725" y="950950"/>
            <a:ext cx="7448550" cy="3724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Pesticides</a:t>
            </a:r>
            <a:endParaRPr/>
          </a:p>
        </p:txBody>
      </p:sp>
      <p:sp>
        <p:nvSpPr>
          <p:cNvPr id="183" name="Google Shape;183;p30"/>
          <p:cNvSpPr txBox="1"/>
          <p:nvPr>
            <p:ph idx="1" type="body"/>
          </p:nvPr>
        </p:nvSpPr>
        <p:spPr>
          <a:xfrm>
            <a:off x="391800" y="1103350"/>
            <a:ext cx="8440500" cy="391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Which states have the most colonies?            Which states use the most pesticides?</a:t>
            </a:r>
            <a:endParaRPr sz="1700"/>
          </a:p>
          <a:p>
            <a:pPr indent="0" lvl="0" marL="0" rtl="0" algn="l">
              <a:spcBef>
                <a:spcPts val="0"/>
              </a:spcBef>
              <a:spcAft>
                <a:spcPts val="1600"/>
              </a:spcAft>
              <a:buNone/>
            </a:pPr>
            <a:r>
              <a:t/>
            </a:r>
            <a:endParaRPr sz="1700"/>
          </a:p>
        </p:txBody>
      </p:sp>
      <p:graphicFrame>
        <p:nvGraphicFramePr>
          <p:cNvPr id="184" name="Google Shape;184;p30"/>
          <p:cNvGraphicFramePr/>
          <p:nvPr/>
        </p:nvGraphicFramePr>
        <p:xfrm>
          <a:off x="631000" y="1670600"/>
          <a:ext cx="3000000" cy="3000000"/>
        </p:xfrm>
        <a:graphic>
          <a:graphicData uri="http://schemas.openxmlformats.org/drawingml/2006/table">
            <a:tbl>
              <a:tblPr>
                <a:noFill/>
                <a:tableStyleId>{335E6F66-321D-4DAA-859B-8C1C2A4A00C3}</a:tableStyleId>
              </a:tblPr>
              <a:tblGrid>
                <a:gridCol w="1033225"/>
                <a:gridCol w="2066250"/>
              </a:tblGrid>
              <a:tr h="680900">
                <a:tc>
                  <a:txBody>
                    <a:bodyPr/>
                    <a:lstStyle/>
                    <a:p>
                      <a:pPr indent="0" lvl="0" marL="0" rtl="0" algn="ctr">
                        <a:spcBef>
                          <a:spcPts val="0"/>
                        </a:spcBef>
                        <a:spcAft>
                          <a:spcPts val="0"/>
                        </a:spcAft>
                        <a:buNone/>
                      </a:pPr>
                      <a:r>
                        <a:rPr b="1" lang="en"/>
                        <a:t>State</a:t>
                      </a:r>
                      <a:endParaRPr b="1"/>
                    </a:p>
                  </a:txBody>
                  <a:tcPr marT="91425" marB="91425" marR="91425" marL="91425" anchor="ctr">
                    <a:solidFill>
                      <a:srgbClr val="C9DAF8"/>
                    </a:solidFill>
                  </a:tcPr>
                </a:tc>
                <a:tc>
                  <a:txBody>
                    <a:bodyPr/>
                    <a:lstStyle/>
                    <a:p>
                      <a:pPr indent="0" lvl="0" marL="0" rtl="0" algn="ctr">
                        <a:spcBef>
                          <a:spcPts val="0"/>
                        </a:spcBef>
                        <a:spcAft>
                          <a:spcPts val="0"/>
                        </a:spcAft>
                        <a:buNone/>
                      </a:pPr>
                      <a:r>
                        <a:rPr b="1" lang="en"/>
                        <a:t>Average Number of Colonies (1995-2016)</a:t>
                      </a:r>
                      <a:endParaRPr b="1"/>
                    </a:p>
                  </a:txBody>
                  <a:tcPr marT="91425" marB="91425" marR="91425" marL="91425" anchor="ctr">
                    <a:solidFill>
                      <a:srgbClr val="C9DAF8"/>
                    </a:solidFill>
                  </a:tcPr>
                </a:tc>
              </a:tr>
              <a:tr h="460575">
                <a:tc>
                  <a:txBody>
                    <a:bodyPr/>
                    <a:lstStyle/>
                    <a:p>
                      <a:pPr indent="0" lvl="0" marL="0" rtl="0" algn="ctr">
                        <a:spcBef>
                          <a:spcPts val="0"/>
                        </a:spcBef>
                        <a:spcAft>
                          <a:spcPts val="0"/>
                        </a:spcAft>
                        <a:buNone/>
                      </a:pPr>
                      <a:r>
                        <a:rPr lang="en">
                          <a:solidFill>
                            <a:schemeClr val="dk1"/>
                          </a:solidFill>
                          <a:highlight>
                            <a:srgbClr val="FFFFFF"/>
                          </a:highlight>
                        </a:rPr>
                        <a:t>CA</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highlight>
                            <a:srgbClr val="FFFFFF"/>
                          </a:highlight>
                        </a:rPr>
                        <a:t>389,318</a:t>
                      </a:r>
                      <a:endParaRPr/>
                    </a:p>
                  </a:txBody>
                  <a:tcPr marT="91425" marB="91425" marR="91425" marL="91425" anchor="ctr"/>
                </a:tc>
              </a:tr>
              <a:tr h="391925">
                <a:tc>
                  <a:txBody>
                    <a:bodyPr/>
                    <a:lstStyle/>
                    <a:p>
                      <a:pPr indent="0" lvl="0" marL="0" rtl="0" algn="ctr">
                        <a:spcBef>
                          <a:spcPts val="0"/>
                        </a:spcBef>
                        <a:spcAft>
                          <a:spcPts val="0"/>
                        </a:spcAft>
                        <a:buNone/>
                      </a:pPr>
                      <a:r>
                        <a:rPr lang="en"/>
                        <a:t>ND</a:t>
                      </a:r>
                      <a:endParaRPr/>
                    </a:p>
                  </a:txBody>
                  <a:tcPr marT="91425" marB="91425" marR="91425" marL="91425" anchor="ctr">
                    <a:solidFill>
                      <a:srgbClr val="D9D9D9"/>
                    </a:solidFill>
                  </a:tcPr>
                </a:tc>
                <a:tc>
                  <a:txBody>
                    <a:bodyPr/>
                    <a:lstStyle/>
                    <a:p>
                      <a:pPr indent="0" lvl="0" marL="0" rtl="0" algn="ctr">
                        <a:spcBef>
                          <a:spcPts val="0"/>
                        </a:spcBef>
                        <a:spcAft>
                          <a:spcPts val="0"/>
                        </a:spcAft>
                        <a:buNone/>
                      </a:pPr>
                      <a:r>
                        <a:rPr lang="en">
                          <a:solidFill>
                            <a:schemeClr val="dk1"/>
                          </a:solidFill>
                          <a:highlight>
                            <a:srgbClr val="D9D9D9"/>
                          </a:highlight>
                        </a:rPr>
                        <a:t>372,500</a:t>
                      </a:r>
                      <a:endParaRPr>
                        <a:highlight>
                          <a:srgbClr val="D9D9D9"/>
                        </a:highlight>
                      </a:endParaRPr>
                    </a:p>
                  </a:txBody>
                  <a:tcPr marT="91425" marB="91425" marR="91425" marL="91425" anchor="ctr">
                    <a:solidFill>
                      <a:srgbClr val="D9D9D9"/>
                    </a:solidFill>
                  </a:tcPr>
                </a:tc>
              </a:tr>
              <a:tr h="391925">
                <a:tc>
                  <a:txBody>
                    <a:bodyPr/>
                    <a:lstStyle/>
                    <a:p>
                      <a:pPr indent="0" lvl="0" marL="0" rtl="0" algn="ctr">
                        <a:spcBef>
                          <a:spcPts val="0"/>
                        </a:spcBef>
                        <a:spcAft>
                          <a:spcPts val="0"/>
                        </a:spcAft>
                        <a:buNone/>
                      </a:pPr>
                      <a:r>
                        <a:rPr lang="en"/>
                        <a:t>SD</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highlight>
                            <a:srgbClr val="FFFFFF"/>
                          </a:highlight>
                        </a:rPr>
                        <a:t>244,500</a:t>
                      </a:r>
                      <a:endParaRPr/>
                    </a:p>
                  </a:txBody>
                  <a:tcPr marT="91425" marB="91425" marR="91425" marL="91425" anchor="ctr"/>
                </a:tc>
              </a:tr>
              <a:tr h="391925">
                <a:tc>
                  <a:txBody>
                    <a:bodyPr/>
                    <a:lstStyle/>
                    <a:p>
                      <a:pPr indent="0" lvl="0" marL="0" rtl="0" algn="ctr">
                        <a:spcBef>
                          <a:spcPts val="0"/>
                        </a:spcBef>
                        <a:spcAft>
                          <a:spcPts val="0"/>
                        </a:spcAft>
                        <a:buNone/>
                      </a:pPr>
                      <a:r>
                        <a:rPr lang="en"/>
                        <a:t>FL</a:t>
                      </a:r>
                      <a:endParaRPr/>
                    </a:p>
                  </a:txBody>
                  <a:tcPr marT="91425" marB="91425" marR="91425" marL="91425" anchor="ctr">
                    <a:solidFill>
                      <a:srgbClr val="D9D9D9"/>
                    </a:solidFill>
                  </a:tcPr>
                </a:tc>
                <a:tc>
                  <a:txBody>
                    <a:bodyPr/>
                    <a:lstStyle/>
                    <a:p>
                      <a:pPr indent="0" lvl="0" marL="0" rtl="0" algn="ctr">
                        <a:spcBef>
                          <a:spcPts val="0"/>
                        </a:spcBef>
                        <a:spcAft>
                          <a:spcPts val="0"/>
                        </a:spcAft>
                        <a:buNone/>
                      </a:pPr>
                      <a:r>
                        <a:rPr lang="en">
                          <a:solidFill>
                            <a:schemeClr val="dk1"/>
                          </a:solidFill>
                          <a:highlight>
                            <a:srgbClr val="D9D9D9"/>
                          </a:highlight>
                        </a:rPr>
                        <a:t>206,272</a:t>
                      </a:r>
                      <a:endParaRPr>
                        <a:highlight>
                          <a:srgbClr val="D9D9D9"/>
                        </a:highlight>
                      </a:endParaRPr>
                    </a:p>
                  </a:txBody>
                  <a:tcPr marT="91425" marB="91425" marR="91425" marL="91425" anchor="ctr">
                    <a:solidFill>
                      <a:srgbClr val="D9D9D9"/>
                    </a:solidFill>
                  </a:tcPr>
                </a:tc>
              </a:tr>
              <a:tr h="429975">
                <a:tc>
                  <a:txBody>
                    <a:bodyPr/>
                    <a:lstStyle/>
                    <a:p>
                      <a:pPr indent="0" lvl="0" marL="0" rtl="0" algn="ctr">
                        <a:spcBef>
                          <a:spcPts val="0"/>
                        </a:spcBef>
                        <a:spcAft>
                          <a:spcPts val="0"/>
                        </a:spcAft>
                        <a:buNone/>
                      </a:pPr>
                      <a:r>
                        <a:rPr lang="en"/>
                        <a:t>MT</a:t>
                      </a:r>
                      <a:endParaRPr/>
                    </a:p>
                  </a:txBody>
                  <a:tcPr marT="91425" marB="91425" marR="91425" marL="91425" anchor="ctr"/>
                </a:tc>
                <a:tc>
                  <a:txBody>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highlight>
                            <a:srgbClr val="FFFFFF"/>
                          </a:highlight>
                        </a:rPr>
                        <a:t>136,181</a:t>
                      </a:r>
                      <a:endParaRPr/>
                    </a:p>
                  </a:txBody>
                  <a:tcPr marT="91425" marB="91425" marR="91425" marL="91425" anchor="ctr"/>
                </a:tc>
              </a:tr>
            </a:tbl>
          </a:graphicData>
        </a:graphic>
      </p:graphicFrame>
      <p:graphicFrame>
        <p:nvGraphicFramePr>
          <p:cNvPr id="185" name="Google Shape;185;p30"/>
          <p:cNvGraphicFramePr/>
          <p:nvPr/>
        </p:nvGraphicFramePr>
        <p:xfrm>
          <a:off x="5183525" y="1670588"/>
          <a:ext cx="3000000" cy="3000000"/>
        </p:xfrm>
        <a:graphic>
          <a:graphicData uri="http://schemas.openxmlformats.org/drawingml/2006/table">
            <a:tbl>
              <a:tblPr>
                <a:noFill/>
                <a:tableStyleId>{335E6F66-321D-4DAA-859B-8C1C2A4A00C3}</a:tableStyleId>
              </a:tblPr>
              <a:tblGrid>
                <a:gridCol w="1033225"/>
                <a:gridCol w="2066250"/>
              </a:tblGrid>
              <a:tr h="680900">
                <a:tc>
                  <a:txBody>
                    <a:bodyPr/>
                    <a:lstStyle/>
                    <a:p>
                      <a:pPr indent="0" lvl="0" marL="0" rtl="0" algn="ctr">
                        <a:spcBef>
                          <a:spcPts val="0"/>
                        </a:spcBef>
                        <a:spcAft>
                          <a:spcPts val="0"/>
                        </a:spcAft>
                        <a:buNone/>
                      </a:pPr>
                      <a:r>
                        <a:rPr b="1" lang="en"/>
                        <a:t>State</a:t>
                      </a:r>
                      <a:endParaRPr b="1"/>
                    </a:p>
                  </a:txBody>
                  <a:tcPr marT="91425" marB="91425" marR="91425" marL="91425" anchor="ctr">
                    <a:solidFill>
                      <a:srgbClr val="C9DAF8"/>
                    </a:solidFill>
                  </a:tcPr>
                </a:tc>
                <a:tc>
                  <a:txBody>
                    <a:bodyPr/>
                    <a:lstStyle/>
                    <a:p>
                      <a:pPr indent="0" lvl="0" marL="0" rtl="0" algn="ctr">
                        <a:spcBef>
                          <a:spcPts val="0"/>
                        </a:spcBef>
                        <a:spcAft>
                          <a:spcPts val="0"/>
                        </a:spcAft>
                        <a:buNone/>
                      </a:pPr>
                      <a:r>
                        <a:rPr b="1" lang="en"/>
                        <a:t>Average Number of Colonies (1995-2016)</a:t>
                      </a:r>
                      <a:endParaRPr b="1"/>
                    </a:p>
                  </a:txBody>
                  <a:tcPr marT="91425" marB="91425" marR="91425" marL="91425" anchor="ctr">
                    <a:solidFill>
                      <a:srgbClr val="C9DAF8"/>
                    </a:solidFill>
                  </a:tcPr>
                </a:tc>
              </a:tr>
              <a:tr h="460575">
                <a:tc>
                  <a:txBody>
                    <a:bodyPr/>
                    <a:lstStyle/>
                    <a:p>
                      <a:pPr indent="0" lvl="0" marL="0" rtl="0" algn="ctr">
                        <a:spcBef>
                          <a:spcPts val="0"/>
                        </a:spcBef>
                        <a:spcAft>
                          <a:spcPts val="0"/>
                        </a:spcAft>
                        <a:buNone/>
                      </a:pPr>
                      <a:r>
                        <a:rPr lang="en">
                          <a:solidFill>
                            <a:schemeClr val="dk1"/>
                          </a:solidFill>
                          <a:highlight>
                            <a:srgbClr val="FFFFFF"/>
                          </a:highlight>
                        </a:rPr>
                        <a:t>CA</a:t>
                      </a:r>
                      <a:endParaRPr>
                        <a:solidFill>
                          <a:schemeClr val="dk1"/>
                        </a:solidFill>
                        <a:highlight>
                          <a:srgbClr val="FFFFFF"/>
                        </a:highlight>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highlight>
                            <a:srgbClr val="FFFFFF"/>
                          </a:highlight>
                        </a:rPr>
                        <a:t>105,733</a:t>
                      </a:r>
                      <a:endParaRPr/>
                    </a:p>
                  </a:txBody>
                  <a:tcPr marT="91425" marB="91425" marR="91425" marL="91425" anchor="ctr"/>
                </a:tc>
              </a:tr>
              <a:tr h="391925">
                <a:tc>
                  <a:txBody>
                    <a:bodyPr/>
                    <a:lstStyle/>
                    <a:p>
                      <a:pPr indent="0" lvl="0" marL="0" rtl="0" algn="ctr">
                        <a:spcBef>
                          <a:spcPts val="0"/>
                        </a:spcBef>
                        <a:spcAft>
                          <a:spcPts val="0"/>
                        </a:spcAft>
                        <a:buNone/>
                      </a:pPr>
                      <a:r>
                        <a:rPr lang="en"/>
                        <a:t>IL</a:t>
                      </a:r>
                      <a:endParaRPr/>
                    </a:p>
                  </a:txBody>
                  <a:tcPr marT="91425" marB="91425" marR="91425" marL="91425" anchor="ctr">
                    <a:solidFill>
                      <a:srgbClr val="D9D9D9"/>
                    </a:solidFill>
                  </a:tcPr>
                </a:tc>
                <a:tc>
                  <a:txBody>
                    <a:bodyPr/>
                    <a:lstStyle/>
                    <a:p>
                      <a:pPr indent="0" lvl="0" marL="0" rtl="0" algn="ctr">
                        <a:spcBef>
                          <a:spcPts val="0"/>
                        </a:spcBef>
                        <a:spcAft>
                          <a:spcPts val="0"/>
                        </a:spcAft>
                        <a:buNone/>
                      </a:pPr>
                      <a:r>
                        <a:rPr lang="en">
                          <a:solidFill>
                            <a:schemeClr val="dk1"/>
                          </a:solidFill>
                          <a:highlight>
                            <a:srgbClr val="D9D9D9"/>
                          </a:highlight>
                        </a:rPr>
                        <a:t>89,932</a:t>
                      </a:r>
                      <a:endParaRPr>
                        <a:highlight>
                          <a:srgbClr val="D9D9D9"/>
                        </a:highlight>
                      </a:endParaRPr>
                    </a:p>
                  </a:txBody>
                  <a:tcPr marT="91425" marB="91425" marR="91425" marL="91425" anchor="ctr">
                    <a:solidFill>
                      <a:srgbClr val="D9D9D9"/>
                    </a:solidFill>
                  </a:tcPr>
                </a:tc>
              </a:tr>
              <a:tr h="391925">
                <a:tc>
                  <a:txBody>
                    <a:bodyPr/>
                    <a:lstStyle/>
                    <a:p>
                      <a:pPr indent="0" lvl="0" marL="0" rtl="0" algn="ctr">
                        <a:spcBef>
                          <a:spcPts val="0"/>
                        </a:spcBef>
                        <a:spcAft>
                          <a:spcPts val="0"/>
                        </a:spcAft>
                        <a:buClr>
                          <a:schemeClr val="dk1"/>
                        </a:buClr>
                        <a:buSzPts val="1100"/>
                        <a:buFont typeface="Arial"/>
                        <a:buNone/>
                      </a:pPr>
                      <a:r>
                        <a:rPr lang="en">
                          <a:solidFill>
                            <a:schemeClr val="dk1"/>
                          </a:solidFill>
                          <a:highlight>
                            <a:srgbClr val="FFFFFF"/>
                          </a:highlight>
                        </a:rPr>
                        <a:t>IA  </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highlight>
                            <a:srgbClr val="FFFFFF"/>
                          </a:highlight>
                        </a:rPr>
                        <a:t>89,729</a:t>
                      </a:r>
                      <a:endParaRPr/>
                    </a:p>
                  </a:txBody>
                  <a:tcPr marT="91425" marB="91425" marR="91425" marL="91425" anchor="ctr"/>
                </a:tc>
              </a:tr>
              <a:tr h="391925">
                <a:tc>
                  <a:txBody>
                    <a:bodyPr/>
                    <a:lstStyle/>
                    <a:p>
                      <a:pPr indent="0" lvl="0" marL="0" rtl="0" algn="ctr">
                        <a:spcBef>
                          <a:spcPts val="0"/>
                        </a:spcBef>
                        <a:spcAft>
                          <a:spcPts val="0"/>
                        </a:spcAft>
                        <a:buNone/>
                      </a:pPr>
                      <a:r>
                        <a:rPr lang="en"/>
                        <a:t>MN</a:t>
                      </a:r>
                      <a:endParaRPr/>
                    </a:p>
                  </a:txBody>
                  <a:tcPr marT="91425" marB="91425" marR="91425" marL="91425" anchor="ctr">
                    <a:solidFill>
                      <a:srgbClr val="D9D9D9"/>
                    </a:solidFill>
                  </a:tcPr>
                </a:tc>
                <a:tc>
                  <a:txBody>
                    <a:bodyPr/>
                    <a:lstStyle/>
                    <a:p>
                      <a:pPr indent="0" lvl="0" marL="0" rtl="0" algn="ctr">
                        <a:spcBef>
                          <a:spcPts val="0"/>
                        </a:spcBef>
                        <a:spcAft>
                          <a:spcPts val="0"/>
                        </a:spcAft>
                        <a:buNone/>
                      </a:pPr>
                      <a:r>
                        <a:rPr lang="en">
                          <a:solidFill>
                            <a:schemeClr val="dk1"/>
                          </a:solidFill>
                          <a:highlight>
                            <a:srgbClr val="D9D9D9"/>
                          </a:highlight>
                        </a:rPr>
                        <a:t>58,555</a:t>
                      </a:r>
                      <a:endParaRPr>
                        <a:highlight>
                          <a:srgbClr val="D9D9D9"/>
                        </a:highlight>
                      </a:endParaRPr>
                    </a:p>
                  </a:txBody>
                  <a:tcPr marT="91425" marB="91425" marR="91425" marL="91425" anchor="ctr">
                    <a:solidFill>
                      <a:srgbClr val="D9D9D9"/>
                    </a:solidFill>
                  </a:tcPr>
                </a:tc>
              </a:tr>
              <a:tr h="429975">
                <a:tc>
                  <a:txBody>
                    <a:bodyPr/>
                    <a:lstStyle/>
                    <a:p>
                      <a:pPr indent="0" lvl="0" marL="0" rtl="0" algn="ctr">
                        <a:spcBef>
                          <a:spcPts val="0"/>
                        </a:spcBef>
                        <a:spcAft>
                          <a:spcPts val="0"/>
                        </a:spcAft>
                        <a:buNone/>
                      </a:pPr>
                      <a:r>
                        <a:rPr lang="en"/>
                        <a:t>NE</a:t>
                      </a:r>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dk1"/>
                          </a:solidFill>
                          <a:highlight>
                            <a:srgbClr val="FFFFFF"/>
                          </a:highlight>
                        </a:rPr>
                        <a:t>55,968</a:t>
                      </a:r>
                      <a:endParaRPr/>
                    </a:p>
                  </a:txBody>
                  <a:tcPr marT="91425" marB="91425" marR="91425" marL="91425"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of Colonies vs. Pesticide Usage by State</a:t>
            </a:r>
            <a:endParaRPr/>
          </a:p>
        </p:txBody>
      </p:sp>
      <p:pic>
        <p:nvPicPr>
          <p:cNvPr id="191" name="Google Shape;191;p31"/>
          <p:cNvPicPr preferRelativeResize="0"/>
          <p:nvPr/>
        </p:nvPicPr>
        <p:blipFill>
          <a:blip r:embed="rId3">
            <a:alphaModFix/>
          </a:blip>
          <a:stretch>
            <a:fillRect/>
          </a:stretch>
        </p:blipFill>
        <p:spPr>
          <a:xfrm>
            <a:off x="235500" y="1424000"/>
            <a:ext cx="2811150" cy="2358700"/>
          </a:xfrm>
          <a:prstGeom prst="rect">
            <a:avLst/>
          </a:prstGeom>
          <a:noFill/>
          <a:ln>
            <a:noFill/>
          </a:ln>
        </p:spPr>
      </p:pic>
      <p:pic>
        <p:nvPicPr>
          <p:cNvPr id="192" name="Google Shape;192;p31"/>
          <p:cNvPicPr preferRelativeResize="0"/>
          <p:nvPr/>
        </p:nvPicPr>
        <p:blipFill>
          <a:blip r:embed="rId4">
            <a:alphaModFix/>
          </a:blip>
          <a:stretch>
            <a:fillRect/>
          </a:stretch>
        </p:blipFill>
        <p:spPr>
          <a:xfrm>
            <a:off x="3187550" y="1424000"/>
            <a:ext cx="2811150" cy="2358699"/>
          </a:xfrm>
          <a:prstGeom prst="rect">
            <a:avLst/>
          </a:prstGeom>
          <a:noFill/>
          <a:ln>
            <a:noFill/>
          </a:ln>
        </p:spPr>
      </p:pic>
      <p:pic>
        <p:nvPicPr>
          <p:cNvPr id="193" name="Google Shape;193;p31"/>
          <p:cNvPicPr preferRelativeResize="0"/>
          <p:nvPr/>
        </p:nvPicPr>
        <p:blipFill>
          <a:blip r:embed="rId5">
            <a:alphaModFix/>
          </a:blip>
          <a:stretch>
            <a:fillRect/>
          </a:stretch>
        </p:blipFill>
        <p:spPr>
          <a:xfrm>
            <a:off x="6121875" y="1424000"/>
            <a:ext cx="2774944" cy="235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Business Problem</a:t>
            </a:r>
            <a:endParaRPr/>
          </a:p>
          <a:p>
            <a:pPr indent="0" lvl="0" marL="0" rtl="0" algn="l">
              <a:spcBef>
                <a:spcPts val="0"/>
              </a:spcBef>
              <a:spcAft>
                <a:spcPts val="0"/>
              </a:spcAft>
              <a:buNone/>
            </a:pPr>
            <a:r>
              <a:t/>
            </a:r>
            <a:endParaRPr/>
          </a:p>
        </p:txBody>
      </p:sp>
      <p:sp>
        <p:nvSpPr>
          <p:cNvPr id="64" name="Google Shape;64;p14"/>
          <p:cNvSpPr txBox="1"/>
          <p:nvPr>
            <p:ph idx="1" type="body"/>
          </p:nvPr>
        </p:nvSpPr>
        <p:spPr>
          <a:xfrm>
            <a:off x="311700" y="725150"/>
            <a:ext cx="8520600" cy="3843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have all heard the buzz on the news… bees are dying everyone says</a:t>
            </a:r>
            <a:endParaRPr/>
          </a:p>
          <a:p>
            <a:pPr indent="-342900" lvl="0" marL="457200" rtl="0" algn="l">
              <a:spcBef>
                <a:spcPts val="0"/>
              </a:spcBef>
              <a:spcAft>
                <a:spcPts val="0"/>
              </a:spcAft>
              <a:buSzPts val="1800"/>
              <a:buChar char="●"/>
            </a:pPr>
            <a:r>
              <a:rPr lang="en"/>
              <a:t>There is a lot of speculation on what is killing the bees</a:t>
            </a:r>
            <a:endParaRPr/>
          </a:p>
          <a:p>
            <a:pPr indent="-317500" lvl="1" marL="914400" rtl="0" algn="l">
              <a:spcBef>
                <a:spcPts val="0"/>
              </a:spcBef>
              <a:spcAft>
                <a:spcPts val="0"/>
              </a:spcAft>
              <a:buSzPts val="1400"/>
              <a:buChar char="○"/>
            </a:pPr>
            <a:r>
              <a:rPr lang="en"/>
              <a:t>Climate change</a:t>
            </a:r>
            <a:endParaRPr/>
          </a:p>
          <a:p>
            <a:pPr indent="-317500" lvl="1" marL="914400" rtl="0" algn="l">
              <a:spcBef>
                <a:spcPts val="0"/>
              </a:spcBef>
              <a:spcAft>
                <a:spcPts val="0"/>
              </a:spcAft>
              <a:buSzPts val="1400"/>
              <a:buChar char="○"/>
            </a:pPr>
            <a:r>
              <a:rPr lang="en"/>
              <a:t>Disease</a:t>
            </a:r>
            <a:endParaRPr/>
          </a:p>
          <a:p>
            <a:pPr indent="-317500" lvl="1" marL="914400" rtl="0" algn="l">
              <a:spcBef>
                <a:spcPts val="0"/>
              </a:spcBef>
              <a:spcAft>
                <a:spcPts val="0"/>
              </a:spcAft>
              <a:buSzPts val="1400"/>
              <a:buChar char="○"/>
            </a:pPr>
            <a:r>
              <a:rPr lang="en"/>
              <a:t>Loss of habitat</a:t>
            </a:r>
            <a:endParaRPr/>
          </a:p>
          <a:p>
            <a:pPr indent="-317500" lvl="1" marL="914400" rtl="0" algn="l">
              <a:spcBef>
                <a:spcPts val="0"/>
              </a:spcBef>
              <a:spcAft>
                <a:spcPts val="0"/>
              </a:spcAft>
              <a:buSzPts val="1400"/>
              <a:buChar char="○"/>
            </a:pPr>
            <a:r>
              <a:rPr lang="en"/>
              <a:t>Pesticides</a:t>
            </a:r>
            <a:endParaRPr/>
          </a:p>
          <a:p>
            <a:pPr indent="-342900" lvl="0" marL="457200" rtl="0" algn="l">
              <a:spcBef>
                <a:spcPts val="0"/>
              </a:spcBef>
              <a:spcAft>
                <a:spcPts val="0"/>
              </a:spcAft>
              <a:buSzPts val="1800"/>
              <a:buChar char="●"/>
            </a:pPr>
            <a:r>
              <a:rPr lang="en"/>
              <a:t>Policy makers have reacted to this news by banning certain types of pesticides in order to keep the bee population up</a:t>
            </a:r>
            <a:endParaRPr/>
          </a:p>
          <a:p>
            <a:pPr indent="-342900" lvl="0" marL="457200" rtl="0" algn="l">
              <a:spcBef>
                <a:spcPts val="0"/>
              </a:spcBef>
              <a:spcAft>
                <a:spcPts val="0"/>
              </a:spcAft>
              <a:buSzPts val="1800"/>
              <a:buChar char="●"/>
            </a:pPr>
            <a:r>
              <a:rPr lang="en"/>
              <a:t>For our project we wanted to see what the change in bee population looked like from scientific sources (USDA, NOAA)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Are Pesticides Harmful?</a:t>
            </a:r>
            <a:endParaRPr/>
          </a:p>
        </p:txBody>
      </p:sp>
      <p:sp>
        <p:nvSpPr>
          <p:cNvPr id="199" name="Google Shape;199;p32"/>
          <p:cNvSpPr txBox="1"/>
          <p:nvPr>
            <p:ph idx="1" type="body"/>
          </p:nvPr>
        </p:nvSpPr>
        <p:spPr>
          <a:xfrm>
            <a:off x="221100" y="1103350"/>
            <a:ext cx="3486000" cy="3916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highlight>
                  <a:srgbClr val="FFFFFF"/>
                </a:highlight>
              </a:rPr>
              <a:t>California has legislation restricting pesticide usage.</a:t>
            </a:r>
            <a:endParaRPr sz="1700">
              <a:highlight>
                <a:srgbClr val="FFFFFF"/>
              </a:highlight>
            </a:endParaRPr>
          </a:p>
          <a:p>
            <a:pPr indent="0" lvl="0" marL="457200" rtl="0" algn="l">
              <a:spcBef>
                <a:spcPts val="0"/>
              </a:spcBef>
              <a:spcAft>
                <a:spcPts val="0"/>
              </a:spcAft>
              <a:buNone/>
            </a:pPr>
            <a:r>
              <a:t/>
            </a:r>
            <a:endParaRPr sz="1700">
              <a:highlight>
                <a:srgbClr val="FFFFFF"/>
              </a:highlight>
            </a:endParaRPr>
          </a:p>
          <a:p>
            <a:pPr indent="-336550" lvl="0" marL="457200" rtl="0" algn="l">
              <a:spcBef>
                <a:spcPts val="0"/>
              </a:spcBef>
              <a:spcAft>
                <a:spcPts val="0"/>
              </a:spcAft>
              <a:buSzPts val="1700"/>
              <a:buChar char="●"/>
            </a:pPr>
            <a:r>
              <a:rPr lang="en" sz="1700">
                <a:highlight>
                  <a:srgbClr val="FFFFFF"/>
                </a:highlight>
              </a:rPr>
              <a:t>North Dakota and South Dakota are provided with government incentives to protect pollinators.</a:t>
            </a:r>
            <a:endParaRPr sz="1700">
              <a:highlight>
                <a:srgbClr val="FFFFFF"/>
              </a:highlight>
            </a:endParaRPr>
          </a:p>
          <a:p>
            <a:pPr indent="0" lvl="0" marL="457200" rtl="0" algn="l">
              <a:spcBef>
                <a:spcPts val="0"/>
              </a:spcBef>
              <a:spcAft>
                <a:spcPts val="0"/>
              </a:spcAft>
              <a:buNone/>
            </a:pPr>
            <a:r>
              <a:t/>
            </a:r>
            <a:endParaRPr sz="1700">
              <a:highlight>
                <a:srgbClr val="FFFFFF"/>
              </a:highlight>
            </a:endParaRPr>
          </a:p>
          <a:p>
            <a:pPr indent="-336550" lvl="0" marL="457200" rtl="0" algn="l">
              <a:spcBef>
                <a:spcPts val="0"/>
              </a:spcBef>
              <a:spcAft>
                <a:spcPts val="0"/>
              </a:spcAft>
              <a:buSzPts val="1700"/>
              <a:buChar char="●"/>
            </a:pPr>
            <a:r>
              <a:rPr lang="en" sz="1700">
                <a:highlight>
                  <a:srgbClr val="FFFFFF"/>
                </a:highlight>
              </a:rPr>
              <a:t>Pesticides may also impact the mites that infest bee colonies.</a:t>
            </a:r>
            <a:endParaRPr sz="1700">
              <a:highlight>
                <a:srgbClr val="FFFFFF"/>
              </a:highlight>
            </a:endParaRPr>
          </a:p>
        </p:txBody>
      </p:sp>
      <p:pic>
        <p:nvPicPr>
          <p:cNvPr id="200" name="Google Shape;200;p32"/>
          <p:cNvPicPr preferRelativeResize="0"/>
          <p:nvPr/>
        </p:nvPicPr>
        <p:blipFill>
          <a:blip r:embed="rId3">
            <a:alphaModFix/>
          </a:blip>
          <a:stretch>
            <a:fillRect/>
          </a:stretch>
        </p:blipFill>
        <p:spPr>
          <a:xfrm>
            <a:off x="3928408" y="1160075"/>
            <a:ext cx="5062341" cy="3499126"/>
          </a:xfrm>
          <a:prstGeom prst="rect">
            <a:avLst/>
          </a:prstGeom>
          <a:noFill/>
          <a:ln>
            <a:noFill/>
          </a:ln>
        </p:spPr>
      </p:pic>
      <p:sp>
        <p:nvSpPr>
          <p:cNvPr id="201" name="Google Shape;201;p32"/>
          <p:cNvSpPr txBox="1"/>
          <p:nvPr>
            <p:ph idx="1" type="body"/>
          </p:nvPr>
        </p:nvSpPr>
        <p:spPr>
          <a:xfrm>
            <a:off x="5145400" y="4659200"/>
            <a:ext cx="3486000" cy="369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100"/>
              <a:t>Source: National Conference of State Legislatures</a:t>
            </a:r>
            <a:endParaRPr sz="1100"/>
          </a:p>
        </p:txBody>
      </p:sp>
      <p:sp>
        <p:nvSpPr>
          <p:cNvPr id="202" name="Google Shape;202;p32"/>
          <p:cNvSpPr/>
          <p:nvPr/>
        </p:nvSpPr>
        <p:spPr>
          <a:xfrm>
            <a:off x="4641225" y="2431050"/>
            <a:ext cx="160800" cy="140700"/>
          </a:xfrm>
          <a:prstGeom prst="star5">
            <a:avLst>
              <a:gd fmla="val 19098" name="adj"/>
              <a:gd fmla="val 105146" name="hf"/>
              <a:gd fmla="val 110557" name="vf"/>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2"/>
          <p:cNvSpPr/>
          <p:nvPr/>
        </p:nvSpPr>
        <p:spPr>
          <a:xfrm>
            <a:off x="5878575" y="1860125"/>
            <a:ext cx="160800" cy="140700"/>
          </a:xfrm>
          <a:prstGeom prst="star5">
            <a:avLst>
              <a:gd fmla="val 19098" name="adj"/>
              <a:gd fmla="val 105146" name="hf"/>
              <a:gd fmla="val 110557" name="vf"/>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2"/>
          <p:cNvSpPr/>
          <p:nvPr/>
        </p:nvSpPr>
        <p:spPr>
          <a:xfrm>
            <a:off x="6442875" y="1860125"/>
            <a:ext cx="160800" cy="140700"/>
          </a:xfrm>
          <a:prstGeom prst="star5">
            <a:avLst>
              <a:gd fmla="val 19098" name="adj"/>
              <a:gd fmla="val 105146" name="hf"/>
              <a:gd fmla="val 110557" name="vf"/>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2"/>
          <p:cNvSpPr/>
          <p:nvPr/>
        </p:nvSpPr>
        <p:spPr>
          <a:xfrm>
            <a:off x="6442875" y="2164950"/>
            <a:ext cx="160800" cy="140700"/>
          </a:xfrm>
          <a:prstGeom prst="star5">
            <a:avLst>
              <a:gd fmla="val 19098" name="adj"/>
              <a:gd fmla="val 105146" name="hf"/>
              <a:gd fmla="val 110557" name="vf"/>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2"/>
          <p:cNvSpPr/>
          <p:nvPr/>
        </p:nvSpPr>
        <p:spPr>
          <a:xfrm>
            <a:off x="7973250" y="3824225"/>
            <a:ext cx="160800" cy="140700"/>
          </a:xfrm>
          <a:prstGeom prst="star5">
            <a:avLst>
              <a:gd fmla="val 19098" name="adj"/>
              <a:gd fmla="val 105146" name="hf"/>
              <a:gd fmla="val 110557" name="vf"/>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id="211" name="Google Shape;211;p33"/>
          <p:cNvPicPr preferRelativeResize="0"/>
          <p:nvPr/>
        </p:nvPicPr>
        <p:blipFill rotWithShape="1">
          <a:blip r:embed="rId3">
            <a:alphaModFix amt="55000"/>
          </a:blip>
          <a:srcRect b="24958" l="0" r="477" t="0"/>
          <a:stretch/>
        </p:blipFill>
        <p:spPr>
          <a:xfrm>
            <a:off x="0" y="0"/>
            <a:ext cx="9144000" cy="5179500"/>
          </a:xfrm>
          <a:prstGeom prst="rect">
            <a:avLst/>
          </a:prstGeom>
          <a:noFill/>
          <a:ln>
            <a:noFill/>
          </a:ln>
        </p:spPr>
      </p:pic>
      <p:sp>
        <p:nvSpPr>
          <p:cNvPr id="212" name="Google Shape;212;p33"/>
          <p:cNvSpPr txBox="1"/>
          <p:nvPr>
            <p:ph type="title"/>
          </p:nvPr>
        </p:nvSpPr>
        <p:spPr>
          <a:xfrm>
            <a:off x="3242625" y="3266475"/>
            <a:ext cx="5577300" cy="1277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3600"/>
              <a:t>IMPACT </a:t>
            </a:r>
            <a:r>
              <a:rPr b="1" lang="en" sz="3600"/>
              <a:t>ON </a:t>
            </a:r>
            <a:endParaRPr b="1" sz="3600"/>
          </a:p>
          <a:p>
            <a:pPr indent="0" lvl="0" marL="0" rtl="0" algn="r">
              <a:spcBef>
                <a:spcPts val="0"/>
              </a:spcBef>
              <a:spcAft>
                <a:spcPts val="0"/>
              </a:spcAft>
              <a:buNone/>
            </a:pPr>
            <a:r>
              <a:rPr b="1" lang="en" sz="3600"/>
              <a:t>HONEY</a:t>
            </a:r>
            <a:endParaRPr b="1" sz="3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Impact on Honey Production</a:t>
            </a:r>
            <a:endParaRPr/>
          </a:p>
        </p:txBody>
      </p:sp>
      <p:sp>
        <p:nvSpPr>
          <p:cNvPr id="218" name="Google Shape;218;p34"/>
          <p:cNvSpPr txBox="1"/>
          <p:nvPr>
            <p:ph idx="1" type="body"/>
          </p:nvPr>
        </p:nvSpPr>
        <p:spPr>
          <a:xfrm>
            <a:off x="151813" y="4567425"/>
            <a:ext cx="8840400" cy="369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t>After decreasing from 1998-2007, U.S. honey production has stabilized. </a:t>
            </a:r>
            <a:endParaRPr sz="1700"/>
          </a:p>
        </p:txBody>
      </p:sp>
      <p:pic>
        <p:nvPicPr>
          <p:cNvPr id="219" name="Google Shape;219;p34"/>
          <p:cNvPicPr preferRelativeResize="0"/>
          <p:nvPr/>
        </p:nvPicPr>
        <p:blipFill>
          <a:blip r:embed="rId3">
            <a:alphaModFix/>
          </a:blip>
          <a:stretch>
            <a:fillRect/>
          </a:stretch>
        </p:blipFill>
        <p:spPr>
          <a:xfrm>
            <a:off x="991375" y="1152475"/>
            <a:ext cx="7161275" cy="3280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Honey Prices</a:t>
            </a:r>
            <a:endParaRPr/>
          </a:p>
        </p:txBody>
      </p:sp>
      <p:pic>
        <p:nvPicPr>
          <p:cNvPr id="225" name="Google Shape;225;p35"/>
          <p:cNvPicPr preferRelativeResize="0"/>
          <p:nvPr/>
        </p:nvPicPr>
        <p:blipFill>
          <a:blip r:embed="rId3">
            <a:alphaModFix/>
          </a:blip>
          <a:stretch>
            <a:fillRect/>
          </a:stretch>
        </p:blipFill>
        <p:spPr>
          <a:xfrm>
            <a:off x="1143000" y="1085088"/>
            <a:ext cx="6858000" cy="3171825"/>
          </a:xfrm>
          <a:prstGeom prst="rect">
            <a:avLst/>
          </a:prstGeom>
          <a:noFill/>
          <a:ln>
            <a:noFill/>
          </a:ln>
        </p:spPr>
      </p:pic>
      <p:sp>
        <p:nvSpPr>
          <p:cNvPr id="226" name="Google Shape;226;p35"/>
          <p:cNvSpPr txBox="1"/>
          <p:nvPr>
            <p:ph idx="1" type="body"/>
          </p:nvPr>
        </p:nvSpPr>
        <p:spPr>
          <a:xfrm>
            <a:off x="151813" y="4415025"/>
            <a:ext cx="8840400" cy="36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t>After controlling for inflation, the average increase in the price of honey is $0.07 per year.</a:t>
            </a:r>
            <a:endParaRPr sz="1700"/>
          </a:p>
          <a:p>
            <a:pPr indent="0" lvl="0" marL="0" rtl="0" algn="ctr">
              <a:spcBef>
                <a:spcPts val="1600"/>
              </a:spcBef>
              <a:spcAft>
                <a:spcPts val="1600"/>
              </a:spcAft>
              <a:buNone/>
            </a:pPr>
            <a:r>
              <a:t/>
            </a:r>
            <a:endParaRPr sz="17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pic>
        <p:nvPicPr>
          <p:cNvPr id="231" name="Google Shape;231;p36"/>
          <p:cNvPicPr preferRelativeResize="0"/>
          <p:nvPr/>
        </p:nvPicPr>
        <p:blipFill rotWithShape="1">
          <a:blip r:embed="rId3">
            <a:alphaModFix amt="33000"/>
          </a:blip>
          <a:srcRect b="18140" l="0" r="0" t="0"/>
          <a:stretch/>
        </p:blipFill>
        <p:spPr>
          <a:xfrm>
            <a:off x="0" y="0"/>
            <a:ext cx="9144000" cy="5143500"/>
          </a:xfrm>
          <a:prstGeom prst="rect">
            <a:avLst/>
          </a:prstGeom>
          <a:noFill/>
          <a:ln>
            <a:noFill/>
          </a:ln>
        </p:spPr>
      </p:pic>
      <p:sp>
        <p:nvSpPr>
          <p:cNvPr id="232" name="Google Shape;232;p36"/>
          <p:cNvSpPr txBox="1"/>
          <p:nvPr>
            <p:ph type="title"/>
          </p:nvPr>
        </p:nvSpPr>
        <p:spPr>
          <a:xfrm>
            <a:off x="3242625" y="3266475"/>
            <a:ext cx="5577300" cy="1277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3600"/>
              <a:t>IMPACT ON </a:t>
            </a:r>
            <a:endParaRPr b="1" sz="3600"/>
          </a:p>
          <a:p>
            <a:pPr indent="0" lvl="0" marL="0" rtl="0" algn="r">
              <a:spcBef>
                <a:spcPts val="0"/>
              </a:spcBef>
              <a:spcAft>
                <a:spcPts val="0"/>
              </a:spcAft>
              <a:buNone/>
            </a:pPr>
            <a:r>
              <a:rPr b="1" lang="en" sz="3600"/>
              <a:t>AGRICULTURAL PRODUCTION</a:t>
            </a:r>
            <a:endParaRPr b="1" sz="3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for Analysis</a:t>
            </a:r>
            <a:endParaRPr/>
          </a:p>
        </p:txBody>
      </p:sp>
      <p:pic>
        <p:nvPicPr>
          <p:cNvPr id="238" name="Google Shape;238;p37"/>
          <p:cNvPicPr preferRelativeResize="0"/>
          <p:nvPr/>
        </p:nvPicPr>
        <p:blipFill rotWithShape="1">
          <a:blip r:embed="rId3">
            <a:alphaModFix/>
          </a:blip>
          <a:srcRect b="0" l="13425" r="33020" t="7054"/>
          <a:stretch/>
        </p:blipFill>
        <p:spPr>
          <a:xfrm>
            <a:off x="83100" y="950025"/>
            <a:ext cx="4522751" cy="3243450"/>
          </a:xfrm>
          <a:prstGeom prst="rect">
            <a:avLst/>
          </a:prstGeom>
          <a:noFill/>
          <a:ln>
            <a:noFill/>
          </a:ln>
        </p:spPr>
      </p:pic>
      <p:pic>
        <p:nvPicPr>
          <p:cNvPr id="239" name="Google Shape;239;p37"/>
          <p:cNvPicPr preferRelativeResize="0"/>
          <p:nvPr/>
        </p:nvPicPr>
        <p:blipFill rotWithShape="1">
          <a:blip r:embed="rId4">
            <a:alphaModFix/>
          </a:blip>
          <a:srcRect b="0" l="24479" r="24222" t="0"/>
          <a:stretch/>
        </p:blipFill>
        <p:spPr>
          <a:xfrm>
            <a:off x="4620725" y="801350"/>
            <a:ext cx="4370873" cy="33316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8"/>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Impact on Agriculture in U.S </a:t>
            </a:r>
            <a:endParaRPr/>
          </a:p>
        </p:txBody>
      </p:sp>
      <p:sp>
        <p:nvSpPr>
          <p:cNvPr id="245" name="Google Shape;245;p38"/>
          <p:cNvSpPr txBox="1"/>
          <p:nvPr>
            <p:ph idx="1" type="body"/>
          </p:nvPr>
        </p:nvSpPr>
        <p:spPr>
          <a:xfrm>
            <a:off x="311700" y="725150"/>
            <a:ext cx="8520600" cy="38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a:p>
            <a:pPr indent="-342900" lvl="0" marL="457200" rtl="0" algn="l">
              <a:spcBef>
                <a:spcPts val="1600"/>
              </a:spcBef>
              <a:spcAft>
                <a:spcPts val="0"/>
              </a:spcAft>
              <a:buSzPts val="1800"/>
              <a:buChar char="●"/>
            </a:pPr>
            <a:r>
              <a:rPr lang="en"/>
              <a:t>Agriculture production is dependant on several factors like farming practices, use of fertilizers, pesticides, modifications in crops, area under cultivation</a:t>
            </a:r>
            <a:endParaRPr/>
          </a:p>
          <a:p>
            <a:pPr indent="0" lvl="0" marL="0" rtl="0" algn="l">
              <a:spcBef>
                <a:spcPts val="1600"/>
              </a:spcBef>
              <a:spcAft>
                <a:spcPts val="0"/>
              </a:spcAft>
              <a:buNone/>
            </a:pPr>
            <a:r>
              <a:rPr lang="en"/>
              <a:t>Assumptions</a:t>
            </a:r>
            <a:endParaRPr/>
          </a:p>
          <a:p>
            <a:pPr indent="-342900" lvl="0" marL="457200" rtl="0" algn="l">
              <a:spcBef>
                <a:spcPts val="1600"/>
              </a:spcBef>
              <a:spcAft>
                <a:spcPts val="0"/>
              </a:spcAft>
              <a:buSzPts val="1800"/>
              <a:buChar char="●"/>
            </a:pPr>
            <a:r>
              <a:rPr lang="en"/>
              <a:t>Improvement in crops pollinated by bees and which are self-pollinated over years will average out</a:t>
            </a:r>
            <a:endParaRPr/>
          </a:p>
          <a:p>
            <a:pPr indent="0" lvl="0" marL="0" rtl="0" algn="l">
              <a:spcBef>
                <a:spcPts val="1600"/>
              </a:spcBef>
              <a:spcAft>
                <a:spcPts val="0"/>
              </a:spcAft>
              <a:buNone/>
            </a:pPr>
            <a:r>
              <a:rPr lang="en"/>
              <a:t>Approach</a:t>
            </a:r>
            <a:endParaRPr/>
          </a:p>
          <a:p>
            <a:pPr indent="-342900" lvl="0" marL="457200" rtl="0" algn="l">
              <a:spcBef>
                <a:spcPts val="1600"/>
              </a:spcBef>
              <a:spcAft>
                <a:spcPts val="0"/>
              </a:spcAft>
              <a:buSzPts val="1800"/>
              <a:buChar char="●"/>
            </a:pPr>
            <a:r>
              <a:rPr lang="en"/>
              <a:t>Identified 2 crops which are self pollinated and 2 crops which required bee for pollination and studied the trends of agricultural production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Trends for Agriculture Production vs Bee Colonies</a:t>
            </a:r>
            <a:endParaRPr/>
          </a:p>
        </p:txBody>
      </p:sp>
      <p:sp>
        <p:nvSpPr>
          <p:cNvPr id="251" name="Google Shape;251;p39"/>
          <p:cNvSpPr txBox="1"/>
          <p:nvPr>
            <p:ph idx="1" type="body"/>
          </p:nvPr>
        </p:nvSpPr>
        <p:spPr>
          <a:xfrm>
            <a:off x="4695375" y="1272775"/>
            <a:ext cx="4246800" cy="3482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Almonds (only bee pollinated) and apples were considered for bee pollination</a:t>
            </a:r>
            <a:endParaRPr/>
          </a:p>
          <a:p>
            <a:pPr indent="-342900" lvl="0" marL="457200" rtl="0" algn="l">
              <a:spcBef>
                <a:spcPts val="0"/>
              </a:spcBef>
              <a:spcAft>
                <a:spcPts val="0"/>
              </a:spcAft>
              <a:buSzPts val="1800"/>
              <a:buChar char="●"/>
            </a:pPr>
            <a:r>
              <a:rPr lang="en"/>
              <a:t>Rice and spinach were considered for self-pollination/no pollination</a:t>
            </a:r>
            <a:endParaRPr/>
          </a:p>
          <a:p>
            <a:pPr indent="-342900" lvl="0" marL="457200" rtl="0" algn="l">
              <a:spcBef>
                <a:spcPts val="0"/>
              </a:spcBef>
              <a:spcAft>
                <a:spcPts val="0"/>
              </a:spcAft>
              <a:buSzPts val="1800"/>
              <a:buChar char="●"/>
            </a:pPr>
            <a:r>
              <a:rPr lang="en"/>
              <a:t>No major correlation is observed from the trends across the years</a:t>
            </a:r>
            <a:r>
              <a:rPr lang="en"/>
              <a:t>.</a:t>
            </a:r>
            <a:endParaRPr/>
          </a:p>
          <a:p>
            <a:pPr indent="-342900" lvl="0" marL="457200" rtl="0" algn="l">
              <a:spcBef>
                <a:spcPts val="0"/>
              </a:spcBef>
              <a:spcAft>
                <a:spcPts val="0"/>
              </a:spcAft>
              <a:buSzPts val="1800"/>
              <a:buChar char="●"/>
            </a:pPr>
            <a:r>
              <a:rPr lang="en"/>
              <a:t>Observation from almonds were exactly opposite to hypothesis</a:t>
            </a:r>
            <a:endParaRPr/>
          </a:p>
        </p:txBody>
      </p:sp>
      <p:pic>
        <p:nvPicPr>
          <p:cNvPr id="252" name="Google Shape;252;p39"/>
          <p:cNvPicPr preferRelativeResize="0"/>
          <p:nvPr/>
        </p:nvPicPr>
        <p:blipFill>
          <a:blip r:embed="rId3">
            <a:alphaModFix/>
          </a:blip>
          <a:stretch>
            <a:fillRect/>
          </a:stretch>
        </p:blipFill>
        <p:spPr>
          <a:xfrm>
            <a:off x="152400" y="1170125"/>
            <a:ext cx="4592761" cy="3820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a:t>
            </a:r>
            <a:endParaRPr/>
          </a:p>
        </p:txBody>
      </p:sp>
      <p:pic>
        <p:nvPicPr>
          <p:cNvPr id="258" name="Google Shape;258;p40"/>
          <p:cNvPicPr preferRelativeResize="0"/>
          <p:nvPr/>
        </p:nvPicPr>
        <p:blipFill>
          <a:blip r:embed="rId3">
            <a:alphaModFix/>
          </a:blip>
          <a:stretch>
            <a:fillRect/>
          </a:stretch>
        </p:blipFill>
        <p:spPr>
          <a:xfrm>
            <a:off x="311700" y="1204276"/>
            <a:ext cx="6428815" cy="3939225"/>
          </a:xfrm>
          <a:prstGeom prst="rect">
            <a:avLst/>
          </a:prstGeom>
          <a:noFill/>
          <a:ln>
            <a:noFill/>
          </a:ln>
        </p:spPr>
      </p:pic>
      <p:cxnSp>
        <p:nvCxnSpPr>
          <p:cNvPr id="259" name="Google Shape;259;p40"/>
          <p:cNvCxnSpPr/>
          <p:nvPr/>
        </p:nvCxnSpPr>
        <p:spPr>
          <a:xfrm flipH="1">
            <a:off x="6692875" y="1446575"/>
            <a:ext cx="291900" cy="224700"/>
          </a:xfrm>
          <a:prstGeom prst="straightConnector1">
            <a:avLst/>
          </a:prstGeom>
          <a:noFill/>
          <a:ln cap="flat" cmpd="sng" w="9525">
            <a:solidFill>
              <a:srgbClr val="FF0000"/>
            </a:solidFill>
            <a:prstDash val="dash"/>
            <a:round/>
            <a:headEnd len="med" w="med" type="none"/>
            <a:tailEnd len="med" w="med" type="triangle"/>
          </a:ln>
        </p:spPr>
      </p:cxnSp>
      <p:cxnSp>
        <p:nvCxnSpPr>
          <p:cNvPr id="260" name="Google Shape;260;p40"/>
          <p:cNvCxnSpPr/>
          <p:nvPr/>
        </p:nvCxnSpPr>
        <p:spPr>
          <a:xfrm flipH="1">
            <a:off x="4818525" y="2786425"/>
            <a:ext cx="2759700" cy="1162200"/>
          </a:xfrm>
          <a:prstGeom prst="straightConnector1">
            <a:avLst/>
          </a:prstGeom>
          <a:noFill/>
          <a:ln cap="flat" cmpd="sng" w="9525">
            <a:solidFill>
              <a:srgbClr val="FF0000"/>
            </a:solidFill>
            <a:prstDash val="dash"/>
            <a:round/>
            <a:headEnd len="med" w="med" type="none"/>
            <a:tailEnd len="med" w="med" type="triangle"/>
          </a:ln>
        </p:spPr>
      </p:cxnSp>
      <p:sp>
        <p:nvSpPr>
          <p:cNvPr id="261" name="Google Shape;261;p40"/>
          <p:cNvSpPr txBox="1"/>
          <p:nvPr/>
        </p:nvSpPr>
        <p:spPr>
          <a:xfrm>
            <a:off x="6984775" y="935675"/>
            <a:ext cx="2044500" cy="885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Number of bees is</a:t>
            </a:r>
            <a:r>
              <a:rPr lang="en" sz="1200"/>
              <a:t> not a strong predictor that explains variation in production of almonds.</a:t>
            </a:r>
            <a:endParaRPr sz="1200"/>
          </a:p>
          <a:p>
            <a:pPr indent="0" lvl="0" marL="457200" rtl="0" algn="l">
              <a:spcBef>
                <a:spcPts val="0"/>
              </a:spcBef>
              <a:spcAft>
                <a:spcPts val="0"/>
              </a:spcAft>
              <a:buNone/>
            </a:pPr>
            <a:r>
              <a:t/>
            </a:r>
            <a:endParaRPr sz="1200"/>
          </a:p>
        </p:txBody>
      </p:sp>
      <p:sp>
        <p:nvSpPr>
          <p:cNvPr id="262" name="Google Shape;262;p40"/>
          <p:cNvSpPr txBox="1"/>
          <p:nvPr/>
        </p:nvSpPr>
        <p:spPr>
          <a:xfrm>
            <a:off x="7025325" y="2391825"/>
            <a:ext cx="2004000" cy="6987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rPr>
              <a:t>No significant correlation</a:t>
            </a:r>
            <a:r>
              <a:rPr lang="en" sz="1200"/>
              <a:t> between temperature and number of bee colonies.</a:t>
            </a:r>
            <a:endParaRPr sz="1200"/>
          </a:p>
          <a:p>
            <a:pPr indent="0" lvl="0" marL="457200" rtl="0" algn="l">
              <a:spcBef>
                <a:spcPts val="0"/>
              </a:spcBef>
              <a:spcAft>
                <a:spcPts val="0"/>
              </a:spcAft>
              <a:buNone/>
            </a:pPr>
            <a:r>
              <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1"/>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Insights</a:t>
            </a:r>
            <a:endParaRPr/>
          </a:p>
        </p:txBody>
      </p:sp>
      <p:sp>
        <p:nvSpPr>
          <p:cNvPr id="268" name="Google Shape;268;p41"/>
          <p:cNvSpPr txBox="1"/>
          <p:nvPr>
            <p:ph idx="1" type="body"/>
          </p:nvPr>
        </p:nvSpPr>
        <p:spPr>
          <a:xfrm>
            <a:off x="311700" y="725150"/>
            <a:ext cx="8520600" cy="38436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Impact of bees on agriculture is extremely tough to quantify due to the number of variables affecting agriculture</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
              <a:t>One possible explanation for the </a:t>
            </a:r>
            <a:r>
              <a:rPr lang="en"/>
              <a:t>surprising</a:t>
            </a:r>
            <a:r>
              <a:rPr lang="en"/>
              <a:t> trends is the change in practice from natural pollination to renting bee hives for pollination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8" name="Shape 68"/>
        <p:cNvGrpSpPr/>
        <p:nvPr/>
      </p:nvGrpSpPr>
      <p:grpSpPr>
        <a:xfrm>
          <a:off x="0" y="0"/>
          <a:ext cx="0" cy="0"/>
          <a:chOff x="0" y="0"/>
          <a:chExt cx="0" cy="0"/>
        </a:xfrm>
      </p:grpSpPr>
      <p:sp>
        <p:nvSpPr>
          <p:cNvPr id="69" name="Google Shape;69;p15"/>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70" name="Google Shape;70;p15"/>
          <p:cNvSpPr txBox="1"/>
          <p:nvPr>
            <p:ph idx="1" type="body"/>
          </p:nvPr>
        </p:nvSpPr>
        <p:spPr>
          <a:xfrm>
            <a:off x="311700" y="1152475"/>
            <a:ext cx="8520600" cy="483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Data has been collected from the following sources:</a:t>
            </a:r>
            <a:endParaRPr/>
          </a:p>
          <a:p>
            <a:pPr indent="0" lvl="0" marL="457200" rtl="0" algn="l">
              <a:spcBef>
                <a:spcPts val="1600"/>
              </a:spcBef>
              <a:spcAft>
                <a:spcPts val="0"/>
              </a:spcAft>
              <a:buNone/>
            </a:pPr>
            <a:r>
              <a:t/>
            </a:r>
            <a:endParaRPr>
              <a:latin typeface="Verdana"/>
              <a:ea typeface="Verdana"/>
              <a:cs typeface="Verdana"/>
              <a:sym typeface="Verdana"/>
            </a:endParaRPr>
          </a:p>
          <a:p>
            <a:pPr indent="0" lvl="0" marL="0" rtl="0" algn="l">
              <a:spcBef>
                <a:spcPts val="1600"/>
              </a:spcBef>
              <a:spcAft>
                <a:spcPts val="0"/>
              </a:spcAft>
              <a:buNone/>
            </a:pPr>
            <a:r>
              <a:t/>
            </a:r>
            <a:endParaRPr>
              <a:latin typeface="Verdana"/>
              <a:ea typeface="Verdana"/>
              <a:cs typeface="Verdana"/>
              <a:sym typeface="Verdana"/>
            </a:endParaRPr>
          </a:p>
          <a:p>
            <a:pPr indent="0" lvl="0" marL="0" rtl="0" algn="l">
              <a:spcBef>
                <a:spcPts val="1600"/>
              </a:spcBef>
              <a:spcAft>
                <a:spcPts val="1600"/>
              </a:spcAft>
              <a:buNone/>
            </a:pPr>
            <a:r>
              <a:t/>
            </a:r>
            <a:endParaRPr>
              <a:latin typeface="Verdana"/>
              <a:ea typeface="Verdana"/>
              <a:cs typeface="Verdana"/>
              <a:sym typeface="Verdana"/>
            </a:endParaRPr>
          </a:p>
        </p:txBody>
      </p:sp>
      <p:pic>
        <p:nvPicPr>
          <p:cNvPr id="71" name="Google Shape;71;p15"/>
          <p:cNvPicPr preferRelativeResize="0"/>
          <p:nvPr/>
        </p:nvPicPr>
        <p:blipFill>
          <a:blip r:embed="rId3">
            <a:alphaModFix/>
          </a:blip>
          <a:stretch>
            <a:fillRect/>
          </a:stretch>
        </p:blipFill>
        <p:spPr>
          <a:xfrm>
            <a:off x="598150" y="1824309"/>
            <a:ext cx="1517360" cy="970455"/>
          </a:xfrm>
          <a:prstGeom prst="rect">
            <a:avLst/>
          </a:prstGeom>
          <a:noFill/>
          <a:ln>
            <a:noFill/>
          </a:ln>
        </p:spPr>
      </p:pic>
      <p:pic>
        <p:nvPicPr>
          <p:cNvPr id="72" name="Google Shape;72;p15"/>
          <p:cNvPicPr preferRelativeResize="0"/>
          <p:nvPr/>
        </p:nvPicPr>
        <p:blipFill>
          <a:blip r:embed="rId4">
            <a:alphaModFix/>
          </a:blip>
          <a:stretch>
            <a:fillRect/>
          </a:stretch>
        </p:blipFill>
        <p:spPr>
          <a:xfrm>
            <a:off x="2483941" y="1727944"/>
            <a:ext cx="1251314" cy="1066819"/>
          </a:xfrm>
          <a:prstGeom prst="rect">
            <a:avLst/>
          </a:prstGeom>
          <a:noFill/>
          <a:ln>
            <a:noFill/>
          </a:ln>
        </p:spPr>
      </p:pic>
      <p:sp>
        <p:nvSpPr>
          <p:cNvPr id="73" name="Google Shape;73;p15"/>
          <p:cNvSpPr txBox="1"/>
          <p:nvPr/>
        </p:nvSpPr>
        <p:spPr>
          <a:xfrm>
            <a:off x="311700" y="2853700"/>
            <a:ext cx="7978200" cy="434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The following tools will be used to analyze the collected data:</a:t>
            </a:r>
            <a:endParaRPr sz="1800">
              <a:solidFill>
                <a:schemeClr val="dk2"/>
              </a:solidFill>
            </a:endParaRPr>
          </a:p>
        </p:txBody>
      </p:sp>
      <p:pic>
        <p:nvPicPr>
          <p:cNvPr id="74" name="Google Shape;74;p15"/>
          <p:cNvPicPr preferRelativeResize="0"/>
          <p:nvPr/>
        </p:nvPicPr>
        <p:blipFill>
          <a:blip r:embed="rId5">
            <a:alphaModFix/>
          </a:blip>
          <a:stretch>
            <a:fillRect/>
          </a:stretch>
        </p:blipFill>
        <p:spPr>
          <a:xfrm>
            <a:off x="2043365" y="3741851"/>
            <a:ext cx="1326218" cy="1165473"/>
          </a:xfrm>
          <a:prstGeom prst="rect">
            <a:avLst/>
          </a:prstGeom>
          <a:noFill/>
          <a:ln>
            <a:noFill/>
          </a:ln>
        </p:spPr>
      </p:pic>
      <p:pic>
        <p:nvPicPr>
          <p:cNvPr id="75" name="Google Shape;75;p15"/>
          <p:cNvPicPr preferRelativeResize="0"/>
          <p:nvPr/>
        </p:nvPicPr>
        <p:blipFill>
          <a:blip r:embed="rId6">
            <a:alphaModFix/>
          </a:blip>
          <a:stretch>
            <a:fillRect/>
          </a:stretch>
        </p:blipFill>
        <p:spPr>
          <a:xfrm>
            <a:off x="4353636" y="3550976"/>
            <a:ext cx="2807364" cy="1284416"/>
          </a:xfrm>
          <a:prstGeom prst="rect">
            <a:avLst/>
          </a:prstGeom>
          <a:noFill/>
          <a:ln>
            <a:noFill/>
          </a:ln>
        </p:spPr>
      </p:pic>
      <p:pic>
        <p:nvPicPr>
          <p:cNvPr id="76" name="Google Shape;76;p15"/>
          <p:cNvPicPr preferRelativeResize="0"/>
          <p:nvPr/>
        </p:nvPicPr>
        <p:blipFill rotWithShape="1">
          <a:blip r:embed="rId7">
            <a:alphaModFix/>
          </a:blip>
          <a:srcRect b="0" l="25996" r="25374" t="0"/>
          <a:stretch/>
        </p:blipFill>
        <p:spPr>
          <a:xfrm>
            <a:off x="3932967" y="1641774"/>
            <a:ext cx="1643332" cy="1239175"/>
          </a:xfrm>
          <a:prstGeom prst="rect">
            <a:avLst/>
          </a:prstGeom>
          <a:noFill/>
          <a:ln>
            <a:noFill/>
          </a:ln>
        </p:spPr>
      </p:pic>
      <p:pic>
        <p:nvPicPr>
          <p:cNvPr id="77" name="Google Shape;77;p15"/>
          <p:cNvPicPr preferRelativeResize="0"/>
          <p:nvPr/>
        </p:nvPicPr>
        <p:blipFill>
          <a:blip r:embed="rId8">
            <a:alphaModFix/>
          </a:blip>
          <a:stretch>
            <a:fillRect/>
          </a:stretch>
        </p:blipFill>
        <p:spPr>
          <a:xfrm>
            <a:off x="5865625" y="1798475"/>
            <a:ext cx="2448550" cy="903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2"/>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a:p>
            <a:pPr indent="0" lvl="0" marL="0" rtl="0" algn="l">
              <a:spcBef>
                <a:spcPts val="0"/>
              </a:spcBef>
              <a:spcAft>
                <a:spcPts val="0"/>
              </a:spcAft>
              <a:buNone/>
            </a:pPr>
            <a:r>
              <a:t/>
            </a:r>
            <a:endParaRPr/>
          </a:p>
        </p:txBody>
      </p:sp>
      <p:grpSp>
        <p:nvGrpSpPr>
          <p:cNvPr id="274" name="Google Shape;274;p42"/>
          <p:cNvGrpSpPr/>
          <p:nvPr/>
        </p:nvGrpSpPr>
        <p:grpSpPr>
          <a:xfrm>
            <a:off x="527820" y="758965"/>
            <a:ext cx="8300714" cy="4169454"/>
            <a:chOff x="58" y="18612"/>
            <a:chExt cx="12019568" cy="5206611"/>
          </a:xfrm>
        </p:grpSpPr>
        <p:sp>
          <p:nvSpPr>
            <p:cNvPr id="275" name="Google Shape;275;p42"/>
            <p:cNvSpPr/>
            <p:nvPr/>
          </p:nvSpPr>
          <p:spPr>
            <a:xfrm>
              <a:off x="66" y="18612"/>
              <a:ext cx="5616600" cy="1382100"/>
            </a:xfrm>
            <a:prstGeom prst="rect">
              <a:avLst/>
            </a:prstGeom>
            <a:solidFill>
              <a:srgbClr val="4372C3"/>
            </a:solidFill>
            <a:ln cap="flat" cmpd="sng" w="12700">
              <a:solidFill>
                <a:srgbClr val="4372C3"/>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6" name="Google Shape;276;p42"/>
            <p:cNvSpPr txBox="1"/>
            <p:nvPr/>
          </p:nvSpPr>
          <p:spPr>
            <a:xfrm>
              <a:off x="66" y="18612"/>
              <a:ext cx="5616600" cy="1208400"/>
            </a:xfrm>
            <a:prstGeom prst="rect">
              <a:avLst/>
            </a:prstGeom>
            <a:noFill/>
            <a:ln>
              <a:noFill/>
            </a:ln>
          </p:spPr>
          <p:txBody>
            <a:bodyPr anchorCtr="0" anchor="ctr" bIns="149350" lIns="261350" spcFirstLastPara="1" rIns="261350" wrap="square" tIns="149350">
              <a:noAutofit/>
            </a:bodyPr>
            <a:lstStyle/>
            <a:p>
              <a:pPr indent="0" lvl="0" marL="0" marR="0" rtl="0" algn="ctr">
                <a:lnSpc>
                  <a:spcPct val="90000"/>
                </a:lnSpc>
                <a:spcBef>
                  <a:spcPts val="0"/>
                </a:spcBef>
                <a:spcAft>
                  <a:spcPts val="0"/>
                </a:spcAft>
                <a:buClr>
                  <a:schemeClr val="lt1"/>
                </a:buClr>
                <a:buSzPts val="3700"/>
                <a:buFont typeface="Calibri"/>
                <a:buNone/>
              </a:pPr>
              <a:r>
                <a:rPr b="0" i="0" lang="en" sz="3700" u="none" cap="none" strike="noStrike">
                  <a:solidFill>
                    <a:schemeClr val="lt1"/>
                  </a:solidFill>
                  <a:latin typeface="Calibri"/>
                  <a:ea typeface="Calibri"/>
                  <a:cs typeface="Calibri"/>
                  <a:sym typeface="Calibri"/>
                </a:rPr>
                <a:t>Myth </a:t>
              </a:r>
              <a:endParaRPr b="0" i="0" sz="3700" u="none" cap="none" strike="noStrike">
                <a:solidFill>
                  <a:schemeClr val="lt1"/>
                </a:solidFill>
                <a:latin typeface="Calibri"/>
                <a:ea typeface="Calibri"/>
                <a:cs typeface="Calibri"/>
                <a:sym typeface="Calibri"/>
              </a:endParaRPr>
            </a:p>
            <a:p>
              <a:pPr indent="0" lvl="0" marL="0" marR="0" rtl="0" algn="ctr">
                <a:lnSpc>
                  <a:spcPct val="90000"/>
                </a:lnSpc>
                <a:spcBef>
                  <a:spcPts val="0"/>
                </a:spcBef>
                <a:spcAft>
                  <a:spcPts val="0"/>
                </a:spcAft>
                <a:buClr>
                  <a:schemeClr val="lt1"/>
                </a:buClr>
                <a:buSzPts val="3700"/>
                <a:buFont typeface="Calibri"/>
                <a:buNone/>
              </a:pPr>
              <a:r>
                <a:t/>
              </a:r>
              <a:endParaRPr sz="1100"/>
            </a:p>
          </p:txBody>
        </p:sp>
        <p:sp>
          <p:nvSpPr>
            <p:cNvPr id="277" name="Google Shape;277;p42"/>
            <p:cNvSpPr/>
            <p:nvPr/>
          </p:nvSpPr>
          <p:spPr>
            <a:xfrm>
              <a:off x="58" y="1795323"/>
              <a:ext cx="5616600" cy="3429900"/>
            </a:xfrm>
            <a:prstGeom prst="rect">
              <a:avLst/>
            </a:prstGeom>
            <a:solidFill>
              <a:srgbClr val="CCD3EA">
                <a:alpha val="89800"/>
              </a:srgbClr>
            </a:solidFill>
            <a:ln cap="flat" cmpd="sng" w="12700">
              <a:solidFill>
                <a:srgbClr val="CCD3EA">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8" name="Google Shape;278;p42"/>
            <p:cNvSpPr txBox="1"/>
            <p:nvPr/>
          </p:nvSpPr>
          <p:spPr>
            <a:xfrm>
              <a:off x="58" y="1795323"/>
              <a:ext cx="5616600" cy="3429900"/>
            </a:xfrm>
            <a:prstGeom prst="rect">
              <a:avLst/>
            </a:prstGeom>
            <a:noFill/>
            <a:ln>
              <a:noFill/>
            </a:ln>
          </p:spPr>
          <p:txBody>
            <a:bodyPr anchorCtr="0" anchor="t" bIns="156025" lIns="104000" spcFirstLastPara="1" rIns="138675" wrap="square" tIns="104000">
              <a:noAutofit/>
            </a:bodyPr>
            <a:lstStyle/>
            <a:p>
              <a:pPr indent="-177800" lvl="1" marL="177800" marR="0" rtl="0" algn="l">
                <a:lnSpc>
                  <a:spcPct val="90000"/>
                </a:lnSpc>
                <a:spcBef>
                  <a:spcPts val="0"/>
                </a:spcBef>
                <a:spcAft>
                  <a:spcPts val="0"/>
                </a:spcAft>
                <a:buClr>
                  <a:schemeClr val="dk1"/>
                </a:buClr>
                <a:buSzPts val="2000"/>
                <a:buFont typeface="Calibri"/>
                <a:buChar char="•"/>
              </a:pPr>
              <a:r>
                <a:rPr b="0" i="0" lang="en" sz="2000" u="none" cap="none" strike="noStrike">
                  <a:solidFill>
                    <a:schemeClr val="dk1"/>
                  </a:solidFill>
                  <a:latin typeface="Calibri"/>
                  <a:ea typeface="Calibri"/>
                  <a:cs typeface="Calibri"/>
                  <a:sym typeface="Calibri"/>
                </a:rPr>
                <a:t>Bee loss is unsustainable, and </a:t>
              </a:r>
              <a:r>
                <a:rPr lang="en" sz="2000">
                  <a:solidFill>
                    <a:schemeClr val="dk1"/>
                  </a:solidFill>
                  <a:latin typeface="Calibri"/>
                  <a:ea typeface="Calibri"/>
                  <a:cs typeface="Calibri"/>
                  <a:sym typeface="Calibri"/>
                </a:rPr>
                <a:t>b</a:t>
              </a:r>
              <a:r>
                <a:rPr b="0" i="0" lang="en" sz="2000" u="none" cap="none" strike="noStrike">
                  <a:solidFill>
                    <a:schemeClr val="dk1"/>
                  </a:solidFill>
                  <a:latin typeface="Calibri"/>
                  <a:ea typeface="Calibri"/>
                  <a:cs typeface="Calibri"/>
                  <a:sym typeface="Calibri"/>
                </a:rPr>
                <a:t>ees are endangered</a:t>
              </a:r>
              <a:endParaRPr sz="1100"/>
            </a:p>
            <a:p>
              <a:pPr indent="-177800" lvl="1" marL="177800" marR="0" rtl="0" algn="l">
                <a:lnSpc>
                  <a:spcPct val="90000"/>
                </a:lnSpc>
                <a:spcBef>
                  <a:spcPts val="300"/>
                </a:spcBef>
                <a:spcAft>
                  <a:spcPts val="0"/>
                </a:spcAft>
                <a:buClr>
                  <a:schemeClr val="dk1"/>
                </a:buClr>
                <a:buSzPts val="2000"/>
                <a:buFont typeface="Calibri"/>
                <a:buChar char="•"/>
              </a:pPr>
              <a:r>
                <a:rPr b="0" i="0" lang="en" sz="2000" u="none" cap="none" strike="noStrike">
                  <a:solidFill>
                    <a:schemeClr val="dk1"/>
                  </a:solidFill>
                  <a:latin typeface="Calibri"/>
                  <a:ea typeface="Calibri"/>
                  <a:cs typeface="Calibri"/>
                  <a:sym typeface="Calibri"/>
                </a:rPr>
                <a:t>Bee loss is having a huge impact on </a:t>
              </a:r>
              <a:r>
                <a:rPr lang="en" sz="2000">
                  <a:solidFill>
                    <a:schemeClr val="dk1"/>
                  </a:solidFill>
                  <a:latin typeface="Calibri"/>
                  <a:ea typeface="Calibri"/>
                  <a:cs typeface="Calibri"/>
                  <a:sym typeface="Calibri"/>
                </a:rPr>
                <a:t>a</a:t>
              </a:r>
              <a:r>
                <a:rPr b="0" i="0" lang="en" sz="2000" u="none" cap="none" strike="noStrike">
                  <a:solidFill>
                    <a:schemeClr val="dk1"/>
                  </a:solidFill>
                  <a:latin typeface="Calibri"/>
                  <a:ea typeface="Calibri"/>
                  <a:cs typeface="Calibri"/>
                  <a:sym typeface="Calibri"/>
                </a:rPr>
                <a:t>griculture </a:t>
              </a:r>
              <a:r>
                <a:rPr lang="en" sz="2000">
                  <a:solidFill>
                    <a:schemeClr val="dk1"/>
                  </a:solidFill>
                  <a:latin typeface="Calibri"/>
                  <a:ea typeface="Calibri"/>
                  <a:cs typeface="Calibri"/>
                  <a:sym typeface="Calibri"/>
                </a:rPr>
                <a:t>p</a:t>
              </a:r>
              <a:r>
                <a:rPr b="0" i="0" lang="en" sz="2000" u="none" cap="none" strike="noStrike">
                  <a:solidFill>
                    <a:schemeClr val="dk1"/>
                  </a:solidFill>
                  <a:latin typeface="Calibri"/>
                  <a:ea typeface="Calibri"/>
                  <a:cs typeface="Calibri"/>
                  <a:sym typeface="Calibri"/>
                </a:rPr>
                <a:t>roduction</a:t>
              </a:r>
              <a:endParaRPr sz="1100"/>
            </a:p>
            <a:p>
              <a:pPr indent="-177800" lvl="1" marL="177800" marR="0" rtl="0" algn="l">
                <a:lnSpc>
                  <a:spcPct val="90000"/>
                </a:lnSpc>
                <a:spcBef>
                  <a:spcPts val="300"/>
                </a:spcBef>
                <a:spcAft>
                  <a:spcPts val="0"/>
                </a:spcAft>
                <a:buClr>
                  <a:schemeClr val="dk1"/>
                </a:buClr>
                <a:buSzPts val="2000"/>
                <a:buFont typeface="Calibri"/>
                <a:buChar char="•"/>
              </a:pPr>
              <a:r>
                <a:rPr b="0" i="0" lang="en" sz="2000" u="none" cap="none" strike="noStrike">
                  <a:solidFill>
                    <a:schemeClr val="dk1"/>
                  </a:solidFill>
                  <a:latin typeface="Calibri"/>
                  <a:ea typeface="Calibri"/>
                  <a:cs typeface="Calibri"/>
                  <a:sym typeface="Calibri"/>
                </a:rPr>
                <a:t>Rising </a:t>
              </a:r>
              <a:r>
                <a:rPr lang="en" sz="2000">
                  <a:solidFill>
                    <a:schemeClr val="dk1"/>
                  </a:solidFill>
                  <a:latin typeface="Calibri"/>
                  <a:ea typeface="Calibri"/>
                  <a:cs typeface="Calibri"/>
                  <a:sym typeface="Calibri"/>
                </a:rPr>
                <a:t>t</a:t>
              </a:r>
              <a:r>
                <a:rPr b="0" i="0" lang="en" sz="2000" u="none" cap="none" strike="noStrike">
                  <a:solidFill>
                    <a:schemeClr val="dk1"/>
                  </a:solidFill>
                  <a:latin typeface="Calibri"/>
                  <a:ea typeface="Calibri"/>
                  <a:cs typeface="Calibri"/>
                  <a:sym typeface="Calibri"/>
                </a:rPr>
                <a:t>emperatures are leading to </a:t>
              </a:r>
              <a:r>
                <a:rPr lang="en" sz="2000">
                  <a:solidFill>
                    <a:schemeClr val="dk1"/>
                  </a:solidFill>
                  <a:latin typeface="Calibri"/>
                  <a:ea typeface="Calibri"/>
                  <a:cs typeface="Calibri"/>
                  <a:sym typeface="Calibri"/>
                </a:rPr>
                <a:t>b</a:t>
              </a:r>
              <a:r>
                <a:rPr b="0" i="0" lang="en" sz="2000" u="none" cap="none" strike="noStrike">
                  <a:solidFill>
                    <a:schemeClr val="dk1"/>
                  </a:solidFill>
                  <a:latin typeface="Calibri"/>
                  <a:ea typeface="Calibri"/>
                  <a:cs typeface="Calibri"/>
                  <a:sym typeface="Calibri"/>
                </a:rPr>
                <a:t>ee </a:t>
              </a:r>
              <a:r>
                <a:rPr lang="en" sz="2000">
                  <a:solidFill>
                    <a:schemeClr val="dk1"/>
                  </a:solidFill>
                  <a:latin typeface="Calibri"/>
                  <a:ea typeface="Calibri"/>
                  <a:cs typeface="Calibri"/>
                  <a:sym typeface="Calibri"/>
                </a:rPr>
                <a:t>l</a:t>
              </a:r>
              <a:r>
                <a:rPr b="0" i="0" lang="en" sz="2000" u="none" cap="none" strike="noStrike">
                  <a:solidFill>
                    <a:schemeClr val="dk1"/>
                  </a:solidFill>
                  <a:latin typeface="Calibri"/>
                  <a:ea typeface="Calibri"/>
                  <a:cs typeface="Calibri"/>
                  <a:sym typeface="Calibri"/>
                </a:rPr>
                <a:t>oss</a:t>
              </a:r>
              <a:endParaRPr sz="1100"/>
            </a:p>
            <a:p>
              <a:pPr indent="-177800" lvl="1" marL="177800" marR="0" rtl="0" algn="l">
                <a:lnSpc>
                  <a:spcPct val="90000"/>
                </a:lnSpc>
                <a:spcBef>
                  <a:spcPts val="300"/>
                </a:spcBef>
                <a:spcAft>
                  <a:spcPts val="0"/>
                </a:spcAft>
                <a:buClr>
                  <a:schemeClr val="dk1"/>
                </a:buClr>
                <a:buSzPts val="2000"/>
                <a:buFont typeface="Calibri"/>
                <a:buChar char="•"/>
              </a:pPr>
              <a:r>
                <a:rPr b="0" i="0" lang="en" sz="2000" u="none" cap="none" strike="noStrike">
                  <a:solidFill>
                    <a:schemeClr val="dk1"/>
                  </a:solidFill>
                  <a:latin typeface="Calibri"/>
                  <a:ea typeface="Calibri"/>
                  <a:cs typeface="Calibri"/>
                  <a:sym typeface="Calibri"/>
                </a:rPr>
                <a:t>Neonic </a:t>
              </a:r>
              <a:r>
                <a:rPr lang="en" sz="2000">
                  <a:solidFill>
                    <a:schemeClr val="dk1"/>
                  </a:solidFill>
                  <a:latin typeface="Calibri"/>
                  <a:ea typeface="Calibri"/>
                  <a:cs typeface="Calibri"/>
                  <a:sym typeface="Calibri"/>
                </a:rPr>
                <a:t>p</a:t>
              </a:r>
              <a:r>
                <a:rPr b="0" i="0" lang="en" sz="2000" u="none" cap="none" strike="noStrike">
                  <a:solidFill>
                    <a:schemeClr val="dk1"/>
                  </a:solidFill>
                  <a:latin typeface="Calibri"/>
                  <a:ea typeface="Calibri"/>
                  <a:cs typeface="Calibri"/>
                  <a:sym typeface="Calibri"/>
                </a:rPr>
                <a:t>esticides are causing the bees to die</a:t>
              </a:r>
              <a:endParaRPr sz="1100"/>
            </a:p>
          </p:txBody>
        </p:sp>
        <p:sp>
          <p:nvSpPr>
            <p:cNvPr id="279" name="Google Shape;279;p42"/>
            <p:cNvSpPr/>
            <p:nvPr/>
          </p:nvSpPr>
          <p:spPr>
            <a:xfrm>
              <a:off x="6403019" y="18612"/>
              <a:ext cx="5616600" cy="1382100"/>
            </a:xfrm>
            <a:prstGeom prst="rect">
              <a:avLst/>
            </a:prstGeom>
            <a:solidFill>
              <a:srgbClr val="4372C3"/>
            </a:solidFill>
            <a:ln cap="flat" cmpd="sng" w="12700">
              <a:solidFill>
                <a:srgbClr val="4372C3"/>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0" name="Google Shape;280;p42"/>
            <p:cNvSpPr txBox="1"/>
            <p:nvPr/>
          </p:nvSpPr>
          <p:spPr>
            <a:xfrm>
              <a:off x="6403023" y="18612"/>
              <a:ext cx="5616600" cy="1208400"/>
            </a:xfrm>
            <a:prstGeom prst="rect">
              <a:avLst/>
            </a:prstGeom>
            <a:noFill/>
            <a:ln>
              <a:noFill/>
            </a:ln>
          </p:spPr>
          <p:txBody>
            <a:bodyPr anchorCtr="0" anchor="ctr" bIns="149350" lIns="261350" spcFirstLastPara="1" rIns="261350" wrap="square" tIns="149350">
              <a:noAutofit/>
            </a:bodyPr>
            <a:lstStyle/>
            <a:p>
              <a:pPr indent="0" lvl="0" marL="0" marR="0" rtl="0" algn="ctr">
                <a:lnSpc>
                  <a:spcPct val="90000"/>
                </a:lnSpc>
                <a:spcBef>
                  <a:spcPts val="0"/>
                </a:spcBef>
                <a:spcAft>
                  <a:spcPts val="0"/>
                </a:spcAft>
                <a:buClr>
                  <a:schemeClr val="lt1"/>
                </a:buClr>
                <a:buSzPts val="3700"/>
                <a:buFont typeface="Calibri"/>
                <a:buNone/>
              </a:pPr>
              <a:r>
                <a:rPr b="0" i="0" lang="en" sz="3700" u="none" cap="none" strike="noStrike">
                  <a:solidFill>
                    <a:schemeClr val="lt1"/>
                  </a:solidFill>
                  <a:latin typeface="Calibri"/>
                  <a:ea typeface="Calibri"/>
                  <a:cs typeface="Calibri"/>
                  <a:sym typeface="Calibri"/>
                </a:rPr>
                <a:t>Truth </a:t>
              </a:r>
              <a:endParaRPr sz="1100"/>
            </a:p>
          </p:txBody>
        </p:sp>
        <p:sp>
          <p:nvSpPr>
            <p:cNvPr id="281" name="Google Shape;281;p42"/>
            <p:cNvSpPr/>
            <p:nvPr/>
          </p:nvSpPr>
          <p:spPr>
            <a:xfrm>
              <a:off x="6403026" y="1795323"/>
              <a:ext cx="5616600" cy="3429900"/>
            </a:xfrm>
            <a:prstGeom prst="rect">
              <a:avLst/>
            </a:prstGeom>
            <a:solidFill>
              <a:srgbClr val="CCD3EA">
                <a:alpha val="89800"/>
              </a:srgbClr>
            </a:solidFill>
            <a:ln cap="flat" cmpd="sng" w="12700">
              <a:solidFill>
                <a:srgbClr val="CCD3EA">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2" name="Google Shape;282;p42"/>
            <p:cNvSpPr txBox="1"/>
            <p:nvPr/>
          </p:nvSpPr>
          <p:spPr>
            <a:xfrm>
              <a:off x="6403026" y="1795323"/>
              <a:ext cx="5616600" cy="3429900"/>
            </a:xfrm>
            <a:prstGeom prst="rect">
              <a:avLst/>
            </a:prstGeom>
            <a:noFill/>
            <a:ln>
              <a:noFill/>
            </a:ln>
          </p:spPr>
          <p:txBody>
            <a:bodyPr anchorCtr="0" anchor="t" bIns="156025" lIns="104000" spcFirstLastPara="1" rIns="138675" wrap="square" tIns="104000">
              <a:noAutofit/>
            </a:bodyPr>
            <a:lstStyle/>
            <a:p>
              <a:pPr indent="-177800" lvl="1" marL="177800" marR="0" rtl="0" algn="l">
                <a:lnSpc>
                  <a:spcPct val="90000"/>
                </a:lnSpc>
                <a:spcBef>
                  <a:spcPts val="0"/>
                </a:spcBef>
                <a:spcAft>
                  <a:spcPts val="0"/>
                </a:spcAft>
                <a:buClr>
                  <a:schemeClr val="dk1"/>
                </a:buClr>
                <a:buSzPts val="2000"/>
                <a:buFont typeface="Calibri"/>
                <a:buChar char="•"/>
              </a:pPr>
              <a:r>
                <a:rPr b="0" i="0" lang="en" sz="2000" u="none" cap="none" strike="noStrike">
                  <a:solidFill>
                    <a:schemeClr val="dk1"/>
                  </a:solidFill>
                  <a:latin typeface="Calibri"/>
                  <a:ea typeface="Calibri"/>
                  <a:cs typeface="Calibri"/>
                  <a:sym typeface="Calibri"/>
                </a:rPr>
                <a:t>Bee </a:t>
              </a:r>
              <a:r>
                <a:rPr lang="en" sz="2000">
                  <a:solidFill>
                    <a:schemeClr val="dk1"/>
                  </a:solidFill>
                  <a:latin typeface="Calibri"/>
                  <a:ea typeface="Calibri"/>
                  <a:cs typeface="Calibri"/>
                  <a:sym typeface="Calibri"/>
                </a:rPr>
                <a:t>l</a:t>
              </a:r>
              <a:r>
                <a:rPr b="0" i="0" lang="en" sz="2000" u="none" cap="none" strike="noStrike">
                  <a:solidFill>
                    <a:schemeClr val="dk1"/>
                  </a:solidFill>
                  <a:latin typeface="Calibri"/>
                  <a:ea typeface="Calibri"/>
                  <a:cs typeface="Calibri"/>
                  <a:sym typeface="Calibri"/>
                </a:rPr>
                <a:t>oss increased, but </a:t>
              </a:r>
              <a:r>
                <a:rPr lang="en" sz="2000">
                  <a:solidFill>
                    <a:schemeClr val="dk1"/>
                  </a:solidFill>
                  <a:latin typeface="Calibri"/>
                  <a:ea typeface="Calibri"/>
                  <a:cs typeface="Calibri"/>
                  <a:sym typeface="Calibri"/>
                </a:rPr>
                <a:t>bee population hit a 22-year high</a:t>
              </a:r>
              <a:endParaRPr sz="2000">
                <a:solidFill>
                  <a:schemeClr val="dk1"/>
                </a:solidFill>
                <a:latin typeface="Calibri"/>
                <a:ea typeface="Calibri"/>
                <a:cs typeface="Calibri"/>
                <a:sym typeface="Calibri"/>
              </a:endParaRPr>
            </a:p>
            <a:p>
              <a:pPr indent="-177800" lvl="1" marL="177800" marR="0" rtl="0" algn="l">
                <a:lnSpc>
                  <a:spcPct val="90000"/>
                </a:lnSpc>
                <a:spcBef>
                  <a:spcPts val="0"/>
                </a:spcBef>
                <a:spcAft>
                  <a:spcPts val="0"/>
                </a:spcAft>
                <a:buClr>
                  <a:schemeClr val="dk1"/>
                </a:buClr>
                <a:buSzPts val="2000"/>
                <a:buFont typeface="Calibri"/>
                <a:buChar char="•"/>
              </a:pPr>
              <a:r>
                <a:rPr b="0" i="0" lang="en" sz="2000" u="none" cap="none" strike="noStrike">
                  <a:solidFill>
                    <a:schemeClr val="dk1"/>
                  </a:solidFill>
                  <a:latin typeface="Calibri"/>
                  <a:ea typeface="Calibri"/>
                  <a:cs typeface="Calibri"/>
                  <a:sym typeface="Calibri"/>
                </a:rPr>
                <a:t>Bee loss is increasing </a:t>
              </a:r>
              <a:r>
                <a:rPr lang="en" sz="2000">
                  <a:solidFill>
                    <a:schemeClr val="dk1"/>
                  </a:solidFill>
                  <a:latin typeface="Calibri"/>
                  <a:ea typeface="Calibri"/>
                  <a:cs typeface="Calibri"/>
                  <a:sym typeface="Calibri"/>
                </a:rPr>
                <a:t>the</a:t>
              </a:r>
              <a:r>
                <a:rPr b="0" i="0" lang="en" sz="2000" u="none" cap="none" strike="noStrike">
                  <a:solidFill>
                    <a:schemeClr val="dk1"/>
                  </a:solidFill>
                  <a:latin typeface="Calibri"/>
                  <a:ea typeface="Calibri"/>
                  <a:cs typeface="Calibri"/>
                  <a:sym typeface="Calibri"/>
                </a:rPr>
                <a:t> cost of production </a:t>
              </a:r>
              <a:r>
                <a:rPr lang="en" sz="2000">
                  <a:solidFill>
                    <a:schemeClr val="dk1"/>
                  </a:solidFill>
                  <a:latin typeface="Calibri"/>
                  <a:ea typeface="Calibri"/>
                  <a:cs typeface="Calibri"/>
                  <a:sym typeface="Calibri"/>
                </a:rPr>
                <a:t>in</a:t>
              </a:r>
              <a:r>
                <a:rPr b="0" i="0" lang="en" sz="2000" u="none" cap="none" strike="noStrike">
                  <a:solidFill>
                    <a:schemeClr val="dk1"/>
                  </a:solidFill>
                  <a:latin typeface="Calibri"/>
                  <a:ea typeface="Calibri"/>
                  <a:cs typeface="Calibri"/>
                  <a:sym typeface="Calibri"/>
                </a:rPr>
                <a:t> </a:t>
              </a:r>
              <a:r>
                <a:rPr lang="en" sz="2000">
                  <a:solidFill>
                    <a:schemeClr val="dk1"/>
                  </a:solidFill>
                  <a:latin typeface="Calibri"/>
                  <a:ea typeface="Calibri"/>
                  <a:cs typeface="Calibri"/>
                  <a:sym typeface="Calibri"/>
                </a:rPr>
                <a:t>a</a:t>
              </a:r>
              <a:r>
                <a:rPr b="0" i="0" lang="en" sz="2000" u="none" cap="none" strike="noStrike">
                  <a:solidFill>
                    <a:schemeClr val="dk1"/>
                  </a:solidFill>
                  <a:latin typeface="Calibri"/>
                  <a:ea typeface="Calibri"/>
                  <a:cs typeface="Calibri"/>
                  <a:sym typeface="Calibri"/>
                </a:rPr>
                <a:t>griculture </a:t>
              </a:r>
              <a:endParaRPr sz="1100"/>
            </a:p>
            <a:p>
              <a:pPr indent="-177800" lvl="1" marL="177800" marR="0" rtl="0" algn="l">
                <a:lnSpc>
                  <a:spcPct val="90000"/>
                </a:lnSpc>
                <a:spcBef>
                  <a:spcPts val="300"/>
                </a:spcBef>
                <a:spcAft>
                  <a:spcPts val="0"/>
                </a:spcAft>
                <a:buClr>
                  <a:schemeClr val="dk1"/>
                </a:buClr>
                <a:buSzPts val="2000"/>
                <a:buFont typeface="Calibri"/>
                <a:buChar char="•"/>
              </a:pPr>
              <a:r>
                <a:rPr b="0" i="0" lang="en" sz="2000" u="none" cap="none" strike="noStrike">
                  <a:solidFill>
                    <a:schemeClr val="dk1"/>
                  </a:solidFill>
                  <a:latin typeface="Calibri"/>
                  <a:ea typeface="Calibri"/>
                  <a:cs typeface="Calibri"/>
                  <a:sym typeface="Calibri"/>
                </a:rPr>
                <a:t>No established studies/ data supporting the relation</a:t>
              </a:r>
              <a:endParaRPr sz="1100"/>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3"/>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Supporting Literature</a:t>
            </a:r>
            <a:endParaRPr/>
          </a:p>
        </p:txBody>
      </p:sp>
      <p:pic>
        <p:nvPicPr>
          <p:cNvPr id="288" name="Google Shape;288;p43"/>
          <p:cNvPicPr preferRelativeResize="0"/>
          <p:nvPr/>
        </p:nvPicPr>
        <p:blipFill rotWithShape="1">
          <a:blip r:embed="rId3">
            <a:alphaModFix/>
          </a:blip>
          <a:srcRect b="0" l="13279" r="33219" t="5571"/>
          <a:stretch/>
        </p:blipFill>
        <p:spPr>
          <a:xfrm>
            <a:off x="219700" y="890950"/>
            <a:ext cx="4249450" cy="3373202"/>
          </a:xfrm>
          <a:prstGeom prst="rect">
            <a:avLst/>
          </a:prstGeom>
          <a:noFill/>
          <a:ln>
            <a:noFill/>
          </a:ln>
        </p:spPr>
      </p:pic>
      <p:sp>
        <p:nvSpPr>
          <p:cNvPr id="289" name="Google Shape;289;p43"/>
          <p:cNvSpPr txBox="1"/>
          <p:nvPr/>
        </p:nvSpPr>
        <p:spPr>
          <a:xfrm>
            <a:off x="311700" y="4657175"/>
            <a:ext cx="6295200" cy="2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43"/>
          <p:cNvPicPr preferRelativeResize="0"/>
          <p:nvPr/>
        </p:nvPicPr>
        <p:blipFill rotWithShape="1">
          <a:blip r:embed="rId4">
            <a:alphaModFix/>
          </a:blip>
          <a:srcRect b="6243" l="7941" r="26962" t="5689"/>
          <a:stretch/>
        </p:blipFill>
        <p:spPr>
          <a:xfrm>
            <a:off x="4658925" y="890950"/>
            <a:ext cx="4249450" cy="3373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 </a:t>
            </a:r>
            <a:endParaRPr/>
          </a:p>
        </p:txBody>
      </p:sp>
      <p:pic>
        <p:nvPicPr>
          <p:cNvPr id="296" name="Google Shape;296;p44"/>
          <p:cNvPicPr preferRelativeResize="0"/>
          <p:nvPr/>
        </p:nvPicPr>
        <p:blipFill>
          <a:blip r:embed="rId3">
            <a:alphaModFix/>
          </a:blip>
          <a:stretch>
            <a:fillRect/>
          </a:stretch>
        </p:blipFill>
        <p:spPr>
          <a:xfrm>
            <a:off x="152400" y="2949575"/>
            <a:ext cx="2041525" cy="2041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Appendix</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6"/>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a:t>
            </a:r>
            <a:endParaRPr/>
          </a:p>
        </p:txBody>
      </p:sp>
      <p:sp>
        <p:nvSpPr>
          <p:cNvPr id="307" name="Google Shape;307;p46"/>
          <p:cNvSpPr txBox="1"/>
          <p:nvPr>
            <p:ph idx="1" type="body"/>
          </p:nvPr>
        </p:nvSpPr>
        <p:spPr>
          <a:xfrm>
            <a:off x="311700" y="725150"/>
            <a:ext cx="8520600" cy="3843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100" u="sng">
                <a:solidFill>
                  <a:schemeClr val="hlink"/>
                </a:solidFill>
                <a:hlinkClick r:id="rId3"/>
              </a:rPr>
              <a:t>https://www.abc.net.au/news/2019-05-06/spraying-pesticide-in-hazmat-suits-1/11085218</a:t>
            </a:r>
            <a:endParaRPr/>
          </a:p>
          <a:p>
            <a:pPr indent="-342900" lvl="0" marL="457200" rtl="0" algn="l">
              <a:spcBef>
                <a:spcPts val="0"/>
              </a:spcBef>
              <a:spcAft>
                <a:spcPts val="0"/>
              </a:spcAft>
              <a:buSzPts val="1800"/>
              <a:buChar char="●"/>
            </a:pPr>
            <a:r>
              <a:rPr lang="en" sz="1100" u="sng">
                <a:solidFill>
                  <a:schemeClr val="hlink"/>
                </a:solidFill>
                <a:hlinkClick r:id="rId4"/>
              </a:rPr>
              <a:t>https://www.centerforfoodsafety.org/fact-sheets/2094/help-the-honey-bees-a-list-of-pesticides-to-avoid</a:t>
            </a:r>
            <a:endParaRPr/>
          </a:p>
          <a:p>
            <a:pPr indent="-342900" lvl="0" marL="457200" rtl="0" algn="l">
              <a:spcBef>
                <a:spcPts val="0"/>
              </a:spcBef>
              <a:spcAft>
                <a:spcPts val="0"/>
              </a:spcAft>
              <a:buSzPts val="1800"/>
              <a:buChar char="●"/>
            </a:pPr>
            <a:r>
              <a:rPr lang="en" sz="1100" u="sng">
                <a:solidFill>
                  <a:schemeClr val="hlink"/>
                </a:solidFill>
                <a:hlinkClick r:id="rId5"/>
              </a:rPr>
              <a:t>https://www.shutterstock.com/video/clip-10667093-farm-corn-light-evening-sun-shot-high</a:t>
            </a:r>
            <a:endParaRPr/>
          </a:p>
          <a:p>
            <a:pPr indent="-342900" lvl="0" marL="457200" rtl="0" algn="l">
              <a:lnSpc>
                <a:spcPct val="100000"/>
              </a:lnSpc>
              <a:spcBef>
                <a:spcPts val="0"/>
              </a:spcBef>
              <a:spcAft>
                <a:spcPts val="0"/>
              </a:spcAft>
              <a:buSzPts val="1800"/>
              <a:buChar char="●"/>
            </a:pPr>
            <a:r>
              <a:rPr lang="en" sz="1100" u="sng">
                <a:solidFill>
                  <a:schemeClr val="accent5"/>
                </a:solidFill>
                <a:hlinkClick r:id="rId6"/>
              </a:rPr>
              <a:t>https://www.acsh.org/news/2018/04/17/bee-apocalypse-was-never-real-heres-why-12851</a:t>
            </a:r>
            <a:endParaRPr sz="1400">
              <a:solidFill>
                <a:schemeClr val="dk1"/>
              </a:solidFill>
            </a:endParaRPr>
          </a:p>
          <a:p>
            <a:pPr indent="-342900" lvl="0" marL="457200" rtl="0" algn="l">
              <a:lnSpc>
                <a:spcPct val="100000"/>
              </a:lnSpc>
              <a:spcBef>
                <a:spcPts val="0"/>
              </a:spcBef>
              <a:spcAft>
                <a:spcPts val="0"/>
              </a:spcAft>
              <a:buSzPts val="1800"/>
              <a:buChar char="●"/>
            </a:pPr>
            <a:r>
              <a:rPr lang="en" sz="1100" u="sng">
                <a:solidFill>
                  <a:schemeClr val="accent5"/>
                </a:solidFill>
                <a:hlinkClick r:id="rId7"/>
              </a:rPr>
              <a:t>https://www.acsh.org/news/2017/03/01/bees-shouldn%E2%80%99t-become-next-%E2%80%98fake-news%E2%80%99-victim-10927</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Precipitation and Bee Colonies Trend</a:t>
            </a:r>
            <a:endParaRPr/>
          </a:p>
        </p:txBody>
      </p:sp>
      <p:pic>
        <p:nvPicPr>
          <p:cNvPr id="313" name="Google Shape;313;p47"/>
          <p:cNvPicPr preferRelativeResize="0"/>
          <p:nvPr/>
        </p:nvPicPr>
        <p:blipFill>
          <a:blip r:embed="rId3">
            <a:alphaModFix/>
          </a:blip>
          <a:stretch>
            <a:fillRect/>
          </a:stretch>
        </p:blipFill>
        <p:spPr>
          <a:xfrm>
            <a:off x="381100" y="1285625"/>
            <a:ext cx="4641650" cy="3186500"/>
          </a:xfrm>
          <a:prstGeom prst="rect">
            <a:avLst/>
          </a:prstGeom>
          <a:noFill/>
          <a:ln>
            <a:noFill/>
          </a:ln>
        </p:spPr>
      </p:pic>
      <p:sp>
        <p:nvSpPr>
          <p:cNvPr id="314" name="Google Shape;314;p47"/>
          <p:cNvSpPr txBox="1"/>
          <p:nvPr/>
        </p:nvSpPr>
        <p:spPr>
          <a:xfrm>
            <a:off x="5349150" y="1373025"/>
            <a:ext cx="3411300" cy="2775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Precipitation seems to be decreasing with huge fluctuations in 2003, 2008 and 2012.</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No clear pattern or correlation between precipitation and number of bee colonies.</a:t>
            </a:r>
            <a:endParaRPr sz="1800">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Loss States</a:t>
            </a:r>
            <a:endParaRPr/>
          </a:p>
        </p:txBody>
      </p:sp>
      <p:grpSp>
        <p:nvGrpSpPr>
          <p:cNvPr id="320" name="Google Shape;320;p48"/>
          <p:cNvGrpSpPr/>
          <p:nvPr/>
        </p:nvGrpSpPr>
        <p:grpSpPr>
          <a:xfrm>
            <a:off x="164750" y="1256325"/>
            <a:ext cx="3236924" cy="2273226"/>
            <a:chOff x="164750" y="1256325"/>
            <a:chExt cx="3236924" cy="2273226"/>
          </a:xfrm>
        </p:grpSpPr>
        <p:pic>
          <p:nvPicPr>
            <p:cNvPr id="321" name="Google Shape;321;p48"/>
            <p:cNvPicPr preferRelativeResize="0"/>
            <p:nvPr/>
          </p:nvPicPr>
          <p:blipFill>
            <a:blip r:embed="rId3">
              <a:alphaModFix/>
            </a:blip>
            <a:stretch>
              <a:fillRect/>
            </a:stretch>
          </p:blipFill>
          <p:spPr>
            <a:xfrm>
              <a:off x="164750" y="1256325"/>
              <a:ext cx="3236924" cy="2273226"/>
            </a:xfrm>
            <a:prstGeom prst="rect">
              <a:avLst/>
            </a:prstGeom>
            <a:noFill/>
            <a:ln>
              <a:noFill/>
            </a:ln>
          </p:spPr>
        </p:pic>
        <p:sp>
          <p:nvSpPr>
            <p:cNvPr id="322" name="Google Shape;322;p48"/>
            <p:cNvSpPr/>
            <p:nvPr/>
          </p:nvSpPr>
          <p:spPr>
            <a:xfrm>
              <a:off x="927775" y="1444700"/>
              <a:ext cx="782700" cy="16476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48"/>
          <p:cNvGrpSpPr/>
          <p:nvPr/>
        </p:nvGrpSpPr>
        <p:grpSpPr>
          <a:xfrm>
            <a:off x="3296475" y="1256325"/>
            <a:ext cx="3236925" cy="2237549"/>
            <a:chOff x="3296475" y="1256325"/>
            <a:chExt cx="3236925" cy="2237549"/>
          </a:xfrm>
        </p:grpSpPr>
        <p:pic>
          <p:nvPicPr>
            <p:cNvPr id="324" name="Google Shape;324;p48"/>
            <p:cNvPicPr preferRelativeResize="0"/>
            <p:nvPr/>
          </p:nvPicPr>
          <p:blipFill>
            <a:blip r:embed="rId4">
              <a:alphaModFix/>
            </a:blip>
            <a:stretch>
              <a:fillRect/>
            </a:stretch>
          </p:blipFill>
          <p:spPr>
            <a:xfrm>
              <a:off x="3296475" y="1256325"/>
              <a:ext cx="3236925" cy="2237549"/>
            </a:xfrm>
            <a:prstGeom prst="rect">
              <a:avLst/>
            </a:prstGeom>
            <a:noFill/>
            <a:ln>
              <a:noFill/>
            </a:ln>
          </p:spPr>
        </p:pic>
        <p:sp>
          <p:nvSpPr>
            <p:cNvPr id="325" name="Google Shape;325;p48"/>
            <p:cNvSpPr/>
            <p:nvPr/>
          </p:nvSpPr>
          <p:spPr>
            <a:xfrm>
              <a:off x="4818100" y="1444700"/>
              <a:ext cx="782700" cy="16476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48"/>
          <p:cNvSpPr txBox="1"/>
          <p:nvPr/>
        </p:nvSpPr>
        <p:spPr>
          <a:xfrm>
            <a:off x="440875" y="3613175"/>
            <a:ext cx="2742000" cy="1266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2003 </a:t>
            </a:r>
            <a:r>
              <a:rPr lang="en" sz="1200"/>
              <a:t>- Drop in rain seems to positively affect bees with increase in colonies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2004 </a:t>
            </a:r>
            <a:r>
              <a:rPr lang="en" sz="1200"/>
              <a:t>- The inverse of 2003</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457200" rtl="0" algn="l">
              <a:spcBef>
                <a:spcPts val="0"/>
              </a:spcBef>
              <a:spcAft>
                <a:spcPts val="0"/>
              </a:spcAft>
              <a:buNone/>
            </a:pPr>
            <a:r>
              <a:t/>
            </a:r>
            <a:endParaRPr sz="1200"/>
          </a:p>
        </p:txBody>
      </p:sp>
      <p:sp>
        <p:nvSpPr>
          <p:cNvPr id="327" name="Google Shape;327;p48"/>
          <p:cNvSpPr txBox="1"/>
          <p:nvPr/>
        </p:nvSpPr>
        <p:spPr>
          <a:xfrm>
            <a:off x="3554800" y="3656275"/>
            <a:ext cx="2742000" cy="1161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2012 </a:t>
            </a:r>
            <a:r>
              <a:rPr lang="en" sz="1200"/>
              <a:t>- Sharp drop in rain and the number of colonies also drop. </a:t>
            </a:r>
            <a:endParaRPr sz="1200"/>
          </a:p>
          <a:p>
            <a:pPr indent="0" lvl="0" marL="0" rtl="0" algn="l">
              <a:spcBef>
                <a:spcPts val="0"/>
              </a:spcBef>
              <a:spcAft>
                <a:spcPts val="0"/>
              </a:spcAft>
              <a:buNone/>
            </a:pPr>
            <a:r>
              <a:rPr lang="en" sz="1200"/>
              <a:t>From observations from Virginia and Missouri - </a:t>
            </a:r>
            <a:r>
              <a:rPr b="1" lang="en" sz="1200"/>
              <a:t>expect to see no correlation</a:t>
            </a:r>
            <a:endParaRPr sz="1200"/>
          </a:p>
          <a:p>
            <a:pPr indent="0" lvl="0" marL="457200" rtl="0" algn="l">
              <a:spcBef>
                <a:spcPts val="0"/>
              </a:spcBef>
              <a:spcAft>
                <a:spcPts val="0"/>
              </a:spcAft>
              <a:buNone/>
            </a:pPr>
            <a:r>
              <a:t/>
            </a:r>
            <a:endParaRPr sz="1200"/>
          </a:p>
        </p:txBody>
      </p:sp>
      <p:graphicFrame>
        <p:nvGraphicFramePr>
          <p:cNvPr id="328" name="Google Shape;328;p48"/>
          <p:cNvGraphicFramePr/>
          <p:nvPr/>
        </p:nvGraphicFramePr>
        <p:xfrm>
          <a:off x="6533400" y="2272938"/>
          <a:ext cx="3000000" cy="3000000"/>
        </p:xfrm>
        <a:graphic>
          <a:graphicData uri="http://schemas.openxmlformats.org/drawingml/2006/table">
            <a:tbl>
              <a:tblPr>
                <a:noFill/>
                <a:tableStyleId>{335E6F66-321D-4DAA-859B-8C1C2A4A00C3}</a:tableStyleId>
              </a:tblPr>
              <a:tblGrid>
                <a:gridCol w="727675"/>
                <a:gridCol w="840925"/>
                <a:gridCol w="861550"/>
              </a:tblGrid>
              <a:tr h="403050">
                <a:tc>
                  <a:txBody>
                    <a:bodyPr/>
                    <a:lstStyle/>
                    <a:p>
                      <a:pPr indent="0" lvl="0" marL="0" rtl="0" algn="l">
                        <a:spcBef>
                          <a:spcPts val="0"/>
                        </a:spcBef>
                        <a:spcAft>
                          <a:spcPts val="0"/>
                        </a:spcAft>
                        <a:buNone/>
                      </a:pPr>
                      <a:r>
                        <a:t/>
                      </a:r>
                      <a:endParaRPr b="1" sz="1200"/>
                    </a:p>
                  </a:txBody>
                  <a:tcPr marT="91425" marB="91425" marR="91425" marL="91425">
                    <a:solidFill>
                      <a:srgbClr val="CFE2F3"/>
                    </a:solidFill>
                  </a:tcPr>
                </a:tc>
                <a:tc>
                  <a:txBody>
                    <a:bodyPr/>
                    <a:lstStyle/>
                    <a:p>
                      <a:pPr indent="0" lvl="0" marL="0" rtl="0" algn="l">
                        <a:spcBef>
                          <a:spcPts val="0"/>
                        </a:spcBef>
                        <a:spcAft>
                          <a:spcPts val="0"/>
                        </a:spcAft>
                        <a:buNone/>
                      </a:pPr>
                      <a:r>
                        <a:rPr b="1" lang="en" sz="1200"/>
                        <a:t>Const</a:t>
                      </a:r>
                      <a:endParaRPr b="1" sz="1200"/>
                    </a:p>
                  </a:txBody>
                  <a:tcPr marT="91425" marB="91425" marR="91425" marL="91425">
                    <a:solidFill>
                      <a:srgbClr val="CFE2F3"/>
                    </a:solidFill>
                  </a:tcPr>
                </a:tc>
                <a:tc>
                  <a:txBody>
                    <a:bodyPr/>
                    <a:lstStyle/>
                    <a:p>
                      <a:pPr indent="0" lvl="0" marL="0" rtl="0" algn="l">
                        <a:spcBef>
                          <a:spcPts val="0"/>
                        </a:spcBef>
                        <a:spcAft>
                          <a:spcPts val="0"/>
                        </a:spcAft>
                        <a:buNone/>
                      </a:pPr>
                      <a:r>
                        <a:rPr b="1" lang="en" sz="1200"/>
                        <a:t>x1</a:t>
                      </a:r>
                      <a:endParaRPr b="1" sz="1200"/>
                    </a:p>
                  </a:txBody>
                  <a:tcPr marT="91425" marB="91425" marR="91425" marL="91425">
                    <a:solidFill>
                      <a:srgbClr val="CFE2F3"/>
                    </a:solidFill>
                  </a:tcPr>
                </a:tc>
              </a:tr>
              <a:tr h="403050">
                <a:tc>
                  <a:txBody>
                    <a:bodyPr/>
                    <a:lstStyle/>
                    <a:p>
                      <a:pPr indent="0" lvl="0" marL="0" rtl="0" algn="l">
                        <a:spcBef>
                          <a:spcPts val="0"/>
                        </a:spcBef>
                        <a:spcAft>
                          <a:spcPts val="0"/>
                        </a:spcAft>
                        <a:buNone/>
                      </a:pPr>
                      <a:r>
                        <a:rPr b="1" lang="en" sz="1200"/>
                        <a:t>Coef</a:t>
                      </a:r>
                      <a:endParaRPr b="1" sz="1200"/>
                    </a:p>
                  </a:txBody>
                  <a:tcPr marT="91425" marB="91425" marR="91425" marL="91425"/>
                </a:tc>
                <a:tc>
                  <a:txBody>
                    <a:bodyPr/>
                    <a:lstStyle/>
                    <a:p>
                      <a:pPr indent="0" lvl="0" marL="0" rtl="0" algn="l">
                        <a:spcBef>
                          <a:spcPts val="0"/>
                        </a:spcBef>
                        <a:spcAft>
                          <a:spcPts val="0"/>
                        </a:spcAft>
                        <a:buNone/>
                      </a:pPr>
                      <a:r>
                        <a:rPr lang="en" sz="1200"/>
                        <a:t>2.54e+06</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2.02e+04</a:t>
                      </a:r>
                      <a:endParaRPr sz="1200"/>
                    </a:p>
                  </a:txBody>
                  <a:tcPr marT="91425" marB="91425" marR="91425" marL="91425"/>
                </a:tc>
              </a:tr>
              <a:tr h="403050">
                <a:tc>
                  <a:txBody>
                    <a:bodyPr/>
                    <a:lstStyle/>
                    <a:p>
                      <a:pPr indent="0" lvl="0" marL="0" rtl="0" algn="l">
                        <a:spcBef>
                          <a:spcPts val="0"/>
                        </a:spcBef>
                        <a:spcAft>
                          <a:spcPts val="0"/>
                        </a:spcAft>
                        <a:buNone/>
                      </a:pPr>
                      <a:r>
                        <a:rPr b="1" lang="en" sz="1200"/>
                        <a:t>p-value</a:t>
                      </a:r>
                      <a:endParaRPr b="1" sz="1200"/>
                    </a:p>
                  </a:txBody>
                  <a:tcPr marT="91425" marB="91425" marR="91425" marL="91425"/>
                </a:tc>
                <a:tc>
                  <a:txBody>
                    <a:bodyPr/>
                    <a:lstStyle/>
                    <a:p>
                      <a:pPr indent="0" lvl="0" marL="0" rtl="0" algn="l">
                        <a:spcBef>
                          <a:spcPts val="0"/>
                        </a:spcBef>
                        <a:spcAft>
                          <a:spcPts val="0"/>
                        </a:spcAft>
                        <a:buNone/>
                      </a:pPr>
                      <a:r>
                        <a:rPr lang="en" sz="1200"/>
                        <a:t>110.032</a:t>
                      </a:r>
                      <a:endParaRPr sz="1200"/>
                    </a:p>
                  </a:txBody>
                  <a:tcPr marT="91425" marB="91425" marR="91425" marL="91425"/>
                </a:tc>
                <a:tc>
                  <a:txBody>
                    <a:bodyPr/>
                    <a:lstStyle/>
                    <a:p>
                      <a:pPr indent="0" lvl="0" marL="0" rtl="0" algn="l">
                        <a:spcBef>
                          <a:spcPts val="0"/>
                        </a:spcBef>
                        <a:spcAft>
                          <a:spcPts val="0"/>
                        </a:spcAft>
                        <a:buNone/>
                      </a:pPr>
                      <a:r>
                        <a:rPr b="1" lang="en" sz="1200">
                          <a:solidFill>
                            <a:srgbClr val="FF0000"/>
                          </a:solidFill>
                        </a:rPr>
                        <a:t>0.778</a:t>
                      </a:r>
                      <a:endParaRPr b="1" sz="1200">
                        <a:solidFill>
                          <a:srgbClr val="FF0000"/>
                        </a:solidFill>
                      </a:endParaRPr>
                    </a:p>
                  </a:txBody>
                  <a:tcPr marT="91425" marB="91425" marR="91425" marL="91425"/>
                </a:tc>
              </a:tr>
            </a:tbl>
          </a:graphicData>
        </a:graphic>
      </p:graphicFrame>
      <p:sp>
        <p:nvSpPr>
          <p:cNvPr id="329" name="Google Shape;329;p48"/>
          <p:cNvSpPr txBox="1"/>
          <p:nvPr/>
        </p:nvSpPr>
        <p:spPr>
          <a:xfrm>
            <a:off x="6473900" y="1934850"/>
            <a:ext cx="24303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t>Regression:</a:t>
            </a:r>
            <a:endParaRPr b="1" u="sng"/>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9"/>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Temperature and Loss% of bees</a:t>
            </a:r>
            <a:endParaRPr/>
          </a:p>
        </p:txBody>
      </p:sp>
      <p:sp>
        <p:nvSpPr>
          <p:cNvPr id="335" name="Google Shape;335;p49"/>
          <p:cNvSpPr txBox="1"/>
          <p:nvPr/>
        </p:nvSpPr>
        <p:spPr>
          <a:xfrm>
            <a:off x="5089950" y="1938975"/>
            <a:ext cx="3518400" cy="1997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Bee loss % decreased in 2016 when compared to 2015.</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While the peaks seem to follow the trend together in 2012 and 2013 - there is </a:t>
            </a:r>
            <a:r>
              <a:rPr lang="en">
                <a:solidFill>
                  <a:srgbClr val="FF0000"/>
                </a:solidFill>
              </a:rPr>
              <a:t>no significant correlation</a:t>
            </a:r>
            <a:endParaRPr/>
          </a:p>
          <a:p>
            <a:pPr indent="0" lvl="0" marL="457200" rtl="0" algn="l">
              <a:spcBef>
                <a:spcPts val="0"/>
              </a:spcBef>
              <a:spcAft>
                <a:spcPts val="0"/>
              </a:spcAft>
              <a:buNone/>
            </a:pPr>
            <a:r>
              <a:rPr lang="en"/>
              <a:t>(p-value: 0.559).</a:t>
            </a:r>
            <a:endParaRPr/>
          </a:p>
        </p:txBody>
      </p:sp>
      <p:sp>
        <p:nvSpPr>
          <p:cNvPr id="336" name="Google Shape;336;p49"/>
          <p:cNvSpPr txBox="1"/>
          <p:nvPr/>
        </p:nvSpPr>
        <p:spPr>
          <a:xfrm>
            <a:off x="381000" y="4263625"/>
            <a:ext cx="35184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t>Period considered : 2010-16</a:t>
            </a:r>
            <a:endParaRPr i="1" sz="1200"/>
          </a:p>
        </p:txBody>
      </p:sp>
      <p:pic>
        <p:nvPicPr>
          <p:cNvPr id="337" name="Google Shape;337;p49"/>
          <p:cNvPicPr preferRelativeResize="0"/>
          <p:nvPr/>
        </p:nvPicPr>
        <p:blipFill>
          <a:blip r:embed="rId3">
            <a:alphaModFix/>
          </a:blip>
          <a:stretch>
            <a:fillRect/>
          </a:stretch>
        </p:blipFill>
        <p:spPr>
          <a:xfrm>
            <a:off x="457200" y="1551125"/>
            <a:ext cx="4581525" cy="27527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0"/>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of Colonies vs. Pesticide Usage by State</a:t>
            </a:r>
            <a:endParaRPr/>
          </a:p>
        </p:txBody>
      </p:sp>
      <p:pic>
        <p:nvPicPr>
          <p:cNvPr id="343" name="Google Shape;343;p50"/>
          <p:cNvPicPr preferRelativeResize="0"/>
          <p:nvPr/>
        </p:nvPicPr>
        <p:blipFill>
          <a:blip r:embed="rId3">
            <a:alphaModFix/>
          </a:blip>
          <a:stretch>
            <a:fillRect/>
          </a:stretch>
        </p:blipFill>
        <p:spPr>
          <a:xfrm>
            <a:off x="387900" y="1017725"/>
            <a:ext cx="3905250" cy="3209925"/>
          </a:xfrm>
          <a:prstGeom prst="rect">
            <a:avLst/>
          </a:prstGeom>
          <a:noFill/>
          <a:ln>
            <a:noFill/>
          </a:ln>
        </p:spPr>
      </p:pic>
      <p:pic>
        <p:nvPicPr>
          <p:cNvPr id="344" name="Google Shape;344;p50"/>
          <p:cNvPicPr preferRelativeResize="0"/>
          <p:nvPr/>
        </p:nvPicPr>
        <p:blipFill>
          <a:blip r:embed="rId4">
            <a:alphaModFix/>
          </a:blip>
          <a:stretch>
            <a:fillRect/>
          </a:stretch>
        </p:blipFill>
        <p:spPr>
          <a:xfrm>
            <a:off x="4569250" y="1017725"/>
            <a:ext cx="3848100" cy="3209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Bee Loss?</a:t>
            </a:r>
            <a:endParaRPr/>
          </a:p>
        </p:txBody>
      </p:sp>
      <p:pic>
        <p:nvPicPr>
          <p:cNvPr id="83" name="Google Shape;83;p16"/>
          <p:cNvPicPr preferRelativeResize="0"/>
          <p:nvPr/>
        </p:nvPicPr>
        <p:blipFill rotWithShape="1">
          <a:blip r:embed="rId3">
            <a:alphaModFix/>
          </a:blip>
          <a:srcRect b="0" l="4039" r="0" t="0"/>
          <a:stretch/>
        </p:blipFill>
        <p:spPr>
          <a:xfrm>
            <a:off x="1214750" y="1314450"/>
            <a:ext cx="7014850" cy="3500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Dug Deeper...</a:t>
            </a:r>
            <a:endParaRPr/>
          </a:p>
        </p:txBody>
      </p:sp>
      <p:pic>
        <p:nvPicPr>
          <p:cNvPr id="89" name="Google Shape;89;p17"/>
          <p:cNvPicPr preferRelativeResize="0"/>
          <p:nvPr/>
        </p:nvPicPr>
        <p:blipFill rotWithShape="1">
          <a:blip r:embed="rId3">
            <a:alphaModFix/>
          </a:blip>
          <a:srcRect b="0" l="4058" r="0" t="0"/>
          <a:stretch/>
        </p:blipFill>
        <p:spPr>
          <a:xfrm>
            <a:off x="1357100" y="971500"/>
            <a:ext cx="6992975" cy="3388525"/>
          </a:xfrm>
          <a:prstGeom prst="rect">
            <a:avLst/>
          </a:prstGeom>
          <a:noFill/>
          <a:ln>
            <a:noFill/>
          </a:ln>
        </p:spPr>
      </p:pic>
      <p:sp>
        <p:nvSpPr>
          <p:cNvPr id="90" name="Google Shape;90;p17"/>
          <p:cNvSpPr txBox="1"/>
          <p:nvPr/>
        </p:nvSpPr>
        <p:spPr>
          <a:xfrm>
            <a:off x="744175" y="4694800"/>
            <a:ext cx="76059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i="1" lang="en"/>
              <a:t>please note that 2019 data is incomplete</a:t>
            </a:r>
            <a:endParaRPr i="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a:t>
            </a:r>
            <a:endParaRPr/>
          </a:p>
        </p:txBody>
      </p:sp>
      <p:sp>
        <p:nvSpPr>
          <p:cNvPr id="96" name="Google Shape;96;p18"/>
          <p:cNvSpPr txBox="1"/>
          <p:nvPr>
            <p:ph idx="1" type="body"/>
          </p:nvPr>
        </p:nvSpPr>
        <p:spPr>
          <a:xfrm>
            <a:off x="311700" y="725150"/>
            <a:ext cx="8520600" cy="3843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Initial Hypothesis</a:t>
            </a:r>
            <a:endParaRPr/>
          </a:p>
          <a:p>
            <a:pPr indent="-342900" lvl="0" marL="457200" rtl="0" algn="l">
              <a:lnSpc>
                <a:spcPct val="100000"/>
              </a:lnSpc>
              <a:spcBef>
                <a:spcPts val="1600"/>
              </a:spcBef>
              <a:spcAft>
                <a:spcPts val="0"/>
              </a:spcAft>
              <a:buSzPts val="1800"/>
              <a:buChar char="●"/>
            </a:pPr>
            <a:r>
              <a:rPr lang="en"/>
              <a:t>Declining trend of bee colonies present across states</a:t>
            </a:r>
            <a:endParaRPr/>
          </a:p>
          <a:p>
            <a:pPr indent="-342900" lvl="0" marL="457200" rtl="0" algn="l">
              <a:lnSpc>
                <a:spcPct val="100000"/>
              </a:lnSpc>
              <a:spcBef>
                <a:spcPts val="0"/>
              </a:spcBef>
              <a:spcAft>
                <a:spcPts val="0"/>
              </a:spcAft>
              <a:buSzPts val="1800"/>
              <a:buChar char="●"/>
            </a:pPr>
            <a:r>
              <a:rPr lang="en"/>
              <a:t>Rise in temperatures adversely affecting bee population</a:t>
            </a:r>
            <a:endParaRPr/>
          </a:p>
          <a:p>
            <a:pPr indent="-342900" lvl="0" marL="457200" rtl="0" algn="l">
              <a:lnSpc>
                <a:spcPct val="100000"/>
              </a:lnSpc>
              <a:spcBef>
                <a:spcPts val="0"/>
              </a:spcBef>
              <a:spcAft>
                <a:spcPts val="0"/>
              </a:spcAft>
              <a:buSzPts val="1800"/>
              <a:buChar char="●"/>
            </a:pPr>
            <a:r>
              <a:rPr lang="en"/>
              <a:t>Negative correlation between pesticide use and number of bees</a:t>
            </a:r>
            <a:endParaRPr/>
          </a:p>
          <a:p>
            <a:pPr indent="-342900" lvl="0" marL="457200" rtl="0" algn="l">
              <a:lnSpc>
                <a:spcPct val="100000"/>
              </a:lnSpc>
              <a:spcBef>
                <a:spcPts val="0"/>
              </a:spcBef>
              <a:spcAft>
                <a:spcPts val="0"/>
              </a:spcAft>
              <a:buSzPts val="1800"/>
              <a:buChar char="●"/>
            </a:pPr>
            <a:r>
              <a:rPr lang="en"/>
              <a:t>Drop in honey production - leading to rise in prices</a:t>
            </a:r>
            <a:endParaRPr/>
          </a:p>
          <a:p>
            <a:pPr indent="0" lvl="0" marL="0" rtl="0" algn="l">
              <a:lnSpc>
                <a:spcPct val="100000"/>
              </a:lnSpc>
              <a:spcBef>
                <a:spcPts val="1600"/>
              </a:spcBef>
              <a:spcAft>
                <a:spcPts val="0"/>
              </a:spcAft>
              <a:buNone/>
            </a:pPr>
            <a:r>
              <a:rPr lang="en"/>
              <a:t>New Hypothesis</a:t>
            </a:r>
            <a:endParaRPr/>
          </a:p>
          <a:p>
            <a:pPr indent="-342900" lvl="0" marL="457200" rtl="0" algn="l">
              <a:lnSpc>
                <a:spcPct val="100000"/>
              </a:lnSpc>
              <a:spcBef>
                <a:spcPts val="1600"/>
              </a:spcBef>
              <a:spcAft>
                <a:spcPts val="0"/>
              </a:spcAft>
              <a:buSzPts val="1800"/>
              <a:buChar char="●"/>
            </a:pPr>
            <a:r>
              <a:rPr lang="en"/>
              <a:t>Significant bee loss is caused by climate change and pesticide use</a:t>
            </a:r>
            <a:endParaRPr/>
          </a:p>
          <a:p>
            <a:pPr indent="-342900" lvl="0" marL="457200" rtl="0" algn="l">
              <a:lnSpc>
                <a:spcPct val="100000"/>
              </a:lnSpc>
              <a:spcBef>
                <a:spcPts val="0"/>
              </a:spcBef>
              <a:spcAft>
                <a:spcPts val="0"/>
              </a:spcAft>
              <a:buSzPts val="1800"/>
              <a:buChar char="●"/>
            </a:pPr>
            <a:r>
              <a:rPr lang="en"/>
              <a:t>Human intervention has allowed for the number of bee colonies to remain constant </a:t>
            </a:r>
            <a:endParaRPr/>
          </a:p>
          <a:p>
            <a:pPr indent="0" lvl="0" marL="0" rtl="0" algn="l">
              <a:spcBef>
                <a:spcPts val="1600"/>
              </a:spcBef>
              <a:spcAft>
                <a:spcPts val="1600"/>
              </a:spcAft>
              <a:buClr>
                <a:schemeClr val="dk1"/>
              </a:buClr>
              <a:buSzPts val="1100"/>
              <a:buFont typeface="Arial"/>
              <a:buNone/>
            </a:pPr>
            <a:r>
              <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pic>
        <p:nvPicPr>
          <p:cNvPr id="101" name="Google Shape;101;p19"/>
          <p:cNvPicPr preferRelativeResize="0"/>
          <p:nvPr/>
        </p:nvPicPr>
        <p:blipFill>
          <a:blip r:embed="rId3">
            <a:alphaModFix amt="50000"/>
          </a:blip>
          <a:stretch>
            <a:fillRect/>
          </a:stretch>
        </p:blipFill>
        <p:spPr>
          <a:xfrm>
            <a:off x="0" y="0"/>
            <a:ext cx="9144001" cy="5151547"/>
          </a:xfrm>
          <a:prstGeom prst="rect">
            <a:avLst/>
          </a:prstGeom>
          <a:noFill/>
          <a:ln>
            <a:noFill/>
          </a:ln>
        </p:spPr>
      </p:pic>
      <p:sp>
        <p:nvSpPr>
          <p:cNvPr id="102" name="Google Shape;102;p19"/>
          <p:cNvSpPr txBox="1"/>
          <p:nvPr>
            <p:ph type="title"/>
          </p:nvPr>
        </p:nvSpPr>
        <p:spPr>
          <a:xfrm>
            <a:off x="3242625" y="3266475"/>
            <a:ext cx="5577300" cy="1277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3600"/>
              <a:t>CLIMATE AND </a:t>
            </a:r>
            <a:endParaRPr b="1" sz="3600"/>
          </a:p>
          <a:p>
            <a:pPr indent="0" lvl="0" marL="0" rtl="0" algn="r">
              <a:spcBef>
                <a:spcPts val="0"/>
              </a:spcBef>
              <a:spcAft>
                <a:spcPts val="0"/>
              </a:spcAft>
              <a:buNone/>
            </a:pPr>
            <a:r>
              <a:rPr b="1" lang="en" sz="3600"/>
              <a:t>TEMPERATURE</a:t>
            </a:r>
            <a:endParaRPr b="1" sz="3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id="107" name="Google Shape;107;p20"/>
          <p:cNvPicPr preferRelativeResize="0"/>
          <p:nvPr/>
        </p:nvPicPr>
        <p:blipFill rotWithShape="1">
          <a:blip r:embed="rId3">
            <a:alphaModFix/>
          </a:blip>
          <a:srcRect b="0" l="0" r="734" t="0"/>
          <a:stretch/>
        </p:blipFill>
        <p:spPr>
          <a:xfrm>
            <a:off x="914400" y="152400"/>
            <a:ext cx="7308574"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Temperature and Bee Colonies Trend</a:t>
            </a:r>
            <a:endParaRPr/>
          </a:p>
        </p:txBody>
      </p:sp>
      <p:pic>
        <p:nvPicPr>
          <p:cNvPr id="113" name="Google Shape;113;p21"/>
          <p:cNvPicPr preferRelativeResize="0"/>
          <p:nvPr/>
        </p:nvPicPr>
        <p:blipFill>
          <a:blip r:embed="rId3">
            <a:alphaModFix/>
          </a:blip>
          <a:stretch>
            <a:fillRect/>
          </a:stretch>
        </p:blipFill>
        <p:spPr>
          <a:xfrm>
            <a:off x="457200" y="1299675"/>
            <a:ext cx="5039250" cy="3386625"/>
          </a:xfrm>
          <a:prstGeom prst="rect">
            <a:avLst/>
          </a:prstGeom>
          <a:noFill/>
          <a:ln>
            <a:noFill/>
          </a:ln>
        </p:spPr>
      </p:pic>
      <p:sp>
        <p:nvSpPr>
          <p:cNvPr id="114" name="Google Shape;114;p21"/>
          <p:cNvSpPr txBox="1"/>
          <p:nvPr/>
        </p:nvSpPr>
        <p:spPr>
          <a:xfrm>
            <a:off x="5342175" y="1434450"/>
            <a:ext cx="3664200" cy="2684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Global warming is true. Average temperature of US has risen from 51F to 54F.</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Number of bee colonies hit low on 2008 at 2.3Mn.</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Seems like there is a negative correlation between average temperature and bee colony loss (2000-08).</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